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58" r:id="rId2"/>
    <p:sldId id="256" r:id="rId3"/>
    <p:sldId id="261" r:id="rId4"/>
    <p:sldId id="260" r:id="rId5"/>
    <p:sldId id="259" r:id="rId6"/>
    <p:sldId id="257" r:id="rId7"/>
    <p:sldId id="262" r:id="rId8"/>
    <p:sldId id="279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31D0B872-B503-4159-955A-EAE23CF521CD}" type="datetimeFigureOut">
              <a:rPr lang="en-CA" smtClean="0"/>
              <a:t>2024-09-04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65600316-49BF-418C-94E2-80EDE07F223B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3C7761BC-E03D-450A-94DF-E298F468442B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04CAF524-E1C1-4200-BA61-B2454687BEE3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18</a:t>
            </a:fld>
            <a:endParaRPr lang="en-C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19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20</a:t>
            </a:fld>
            <a:endParaRPr lang="en-C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21</a:t>
            </a:fld>
            <a:endParaRPr lang="en-C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22</a:t>
            </a:fld>
            <a:endParaRPr lang="en-C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23</a:t>
            </a:fld>
            <a:endParaRPr lang="en-C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24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CAF524-E1C1-4200-BA61-B2454687BEE3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E88C463-D24C-4571-BE94-19E8F5E4C8E1}" type="datetimeFigureOut">
              <a:rPr lang="en-CA" smtClean="0"/>
              <a:pPr/>
              <a:t>2024-09-04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787687-A4AB-4A82-AFF8-65A4FB8E710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ue.mcgregor@msvu.c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onsutmcgregor.com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11560" y="2743200"/>
            <a:ext cx="8136904" cy="3422104"/>
          </a:xfrm>
        </p:spPr>
        <p:txBody>
          <a:bodyPr>
            <a:noAutofit/>
          </a:bodyPr>
          <a:lstStyle/>
          <a:p>
            <a:r>
              <a:rPr lang="de-DE" sz="2800" dirty="0" smtClean="0"/>
              <a:t>Verbraucherbildung im Fokus fachdidaktischer Forschung </a:t>
            </a:r>
            <a:br>
              <a:rPr lang="de-DE" sz="2800" dirty="0" smtClean="0"/>
            </a:br>
            <a:r>
              <a:rPr lang="en-CA" sz="1800" dirty="0" smtClean="0"/>
              <a:t>(Consumer Education in the Focus of Didactic Research)</a:t>
            </a:r>
            <a:r>
              <a:rPr lang="en-CA" sz="2800" dirty="0" smtClean="0"/>
              <a:t/>
            </a:r>
            <a:br>
              <a:rPr lang="en-CA" sz="2800" dirty="0" smtClean="0"/>
            </a:br>
            <a:r>
              <a:rPr lang="en-CA" sz="2800" dirty="0" err="1" smtClean="0"/>
              <a:t>Technische</a:t>
            </a:r>
            <a:r>
              <a:rPr lang="en-CA" sz="2800" dirty="0" smtClean="0"/>
              <a:t> </a:t>
            </a:r>
            <a:r>
              <a:rPr lang="en-CA" sz="2800" dirty="0" err="1" smtClean="0"/>
              <a:t>Universität</a:t>
            </a:r>
            <a:r>
              <a:rPr lang="en-CA" sz="2800" dirty="0" smtClean="0"/>
              <a:t> Berlin, Germany</a:t>
            </a:r>
            <a:br>
              <a:rPr lang="en-CA" sz="2800" dirty="0" smtClean="0"/>
            </a:br>
            <a:r>
              <a:rPr lang="en-CA" sz="2800" dirty="0" smtClean="0"/>
              <a:t>September 5–6, 2024</a:t>
            </a:r>
          </a:p>
          <a:p>
            <a:r>
              <a:rPr lang="en-CA" sz="2800" dirty="0" smtClean="0"/>
              <a:t>ZOOM</a:t>
            </a:r>
            <a:endParaRPr lang="en-CA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 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656"/>
            <a:ext cx="8928992" cy="758952"/>
          </a:xfrm>
        </p:spPr>
        <p:txBody>
          <a:bodyPr>
            <a:noAutofit/>
          </a:bodyPr>
          <a:lstStyle/>
          <a:p>
            <a:r>
              <a:rPr lang="en-CA" sz="2000" b="1" dirty="0" smtClean="0">
                <a:solidFill>
                  <a:schemeClr val="tx1"/>
                </a:solidFill>
              </a:rPr>
              <a:t>In addition to conventional consumer-related content, issues, and processes, consumer educators would teach (reconceptualize)</a:t>
            </a:r>
            <a:endParaRPr lang="en-CA" sz="2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590728" cy="5256584"/>
          </a:xfrm>
        </p:spPr>
        <p:txBody>
          <a:bodyPr>
            <a:normAutofit fontScale="77500" lnSpcReduction="20000"/>
          </a:bodyPr>
          <a:lstStyle/>
          <a:p>
            <a:r>
              <a:rPr lang="en-CA" sz="3100" dirty="0" smtClean="0"/>
              <a:t>policy analysis </a:t>
            </a:r>
          </a:p>
          <a:p>
            <a:r>
              <a:rPr lang="en-CA" sz="3100" dirty="0" smtClean="0"/>
              <a:t>critical theory, and critical discourse analysis (reveal power) </a:t>
            </a:r>
          </a:p>
          <a:p>
            <a:r>
              <a:rPr lang="en-CA" sz="3100" dirty="0" smtClean="0"/>
              <a:t>critical thinking </a:t>
            </a:r>
          </a:p>
          <a:p>
            <a:r>
              <a:rPr lang="en-CA" sz="3100" dirty="0" smtClean="0"/>
              <a:t>values clarification (one’s own values)</a:t>
            </a:r>
          </a:p>
          <a:p>
            <a:r>
              <a:rPr lang="en-CA" sz="3100" dirty="0" smtClean="0"/>
              <a:t>values analysis (others’ values) </a:t>
            </a:r>
          </a:p>
          <a:p>
            <a:r>
              <a:rPr lang="en-CA" sz="3100" dirty="0" smtClean="0"/>
              <a:t>ideological awareness (cultural blueprints)</a:t>
            </a:r>
          </a:p>
          <a:p>
            <a:r>
              <a:rPr lang="en-CA" sz="3100" dirty="0" smtClean="0"/>
              <a:t>paradigm shifts (individual thought patterns)</a:t>
            </a:r>
          </a:p>
          <a:p>
            <a:r>
              <a:rPr lang="en-CA" sz="3100" dirty="0" smtClean="0"/>
              <a:t>transdisciplinarity  </a:t>
            </a:r>
          </a:p>
          <a:p>
            <a:r>
              <a:rPr lang="en-CA" sz="3100" dirty="0" smtClean="0"/>
              <a:t>using</a:t>
            </a:r>
            <a:r>
              <a:rPr lang="en-CA" sz="3100" i="1" dirty="0" smtClean="0"/>
              <a:t> </a:t>
            </a:r>
            <a:r>
              <a:rPr lang="en-CA" sz="3100" dirty="0" smtClean="0"/>
              <a:t>a participatory-action approach</a:t>
            </a:r>
          </a:p>
          <a:p>
            <a:r>
              <a:rPr lang="en-CA" sz="3100" dirty="0" smtClean="0"/>
              <a:t>how to create different ethical and educational </a:t>
            </a:r>
            <a:r>
              <a:rPr lang="en-CA" sz="3100" i="1" dirty="0" smtClean="0"/>
              <a:t>heuristics </a:t>
            </a:r>
            <a:r>
              <a:rPr lang="en-CA" sz="3100" dirty="0" smtClean="0"/>
              <a:t>for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navigating ubiquitous and evolving new technologies and digital platforms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decision making in a complicated consumer landscape rife with ethical and moral consequences and 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critically assessing how others are navigating both these situations.</a:t>
            </a:r>
            <a:r>
              <a:rPr lang="en-CA" i="1" dirty="0" smtClean="0">
                <a:solidFill>
                  <a:schemeClr val="tx1"/>
                </a:solidFill>
              </a:rPr>
              <a:t> </a:t>
            </a:r>
            <a:endParaRPr lang="en-C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/>
            </a:r>
            <a:br>
              <a:rPr lang="en-CA" dirty="0" smtClean="0"/>
            </a:br>
            <a:r>
              <a:rPr lang="en-CA" b="1" dirty="0" smtClean="0"/>
              <a:t>2 Expand Notion of </a:t>
            </a:r>
            <a:r>
              <a:rPr lang="en-CA" b="1" i="1" dirty="0" smtClean="0"/>
              <a:t>Intensity</a:t>
            </a:r>
            <a:r>
              <a:rPr lang="en-CA" b="1" dirty="0" smtClean="0"/>
              <a:t> of Consumer Education (associated with quality educ)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/>
          </a:bodyPr>
          <a:lstStyle/>
          <a:p>
            <a:r>
              <a:rPr lang="en-CA" dirty="0" smtClean="0"/>
              <a:t>Previously, high-quality consumer education was </a:t>
            </a:r>
            <a:r>
              <a:rPr lang="en-CA" b="1" dirty="0" smtClean="0"/>
              <a:t>intense</a:t>
            </a:r>
            <a:r>
              <a:rPr lang="en-CA" dirty="0" smtClean="0"/>
              <a:t> (measured by frequency of increased exposure time to educational material, media, and the program of instruction) (e.g., hours, days, weeks, or months)</a:t>
            </a:r>
          </a:p>
          <a:p>
            <a:r>
              <a:rPr lang="en-CA" dirty="0" smtClean="0"/>
              <a:t>Aside from frequency of exposure, intensity now also means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clarity of consumer education materials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trust and effectiveness of the sources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ease of access to consumer education and 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ease of retrieval of consumer information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Intensity and Empowerment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The </a:t>
            </a:r>
            <a:r>
              <a:rPr lang="en-CA" b="1" dirty="0" smtClean="0"/>
              <a:t>intensity of consumer education </a:t>
            </a:r>
            <a:r>
              <a:rPr lang="en-CA" dirty="0" smtClean="0"/>
              <a:t>is a </a:t>
            </a:r>
            <a:r>
              <a:rPr lang="en-CA" b="1" dirty="0" smtClean="0"/>
              <a:t>key</a:t>
            </a:r>
            <a:r>
              <a:rPr lang="en-CA" dirty="0" smtClean="0"/>
              <a:t> predictor of consumer empowerment compared with three other variables:</a:t>
            </a:r>
          </a:p>
          <a:p>
            <a:pPr lvl="1"/>
            <a:r>
              <a:rPr lang="en-CA" dirty="0" smtClean="0"/>
              <a:t>consumers’ self-efficacy, </a:t>
            </a:r>
          </a:p>
          <a:p>
            <a:pPr lvl="1"/>
            <a:r>
              <a:rPr lang="en-CA" dirty="0" smtClean="0"/>
              <a:t>assertiveness and aggressiveness personality traits and </a:t>
            </a:r>
          </a:p>
          <a:p>
            <a:pPr lvl="1"/>
            <a:r>
              <a:rPr lang="en-CA" dirty="0" smtClean="0"/>
              <a:t>the role of social media.</a:t>
            </a:r>
          </a:p>
          <a:p>
            <a:r>
              <a:rPr lang="en-CA" dirty="0" smtClean="0"/>
              <a:t>Consumers who experienced consumer education  that lacked intensity were more likely to be helpless and powerless – not empowered.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CA" b="1" dirty="0" smtClean="0"/>
              <a:t>3 Empower Adults Who are Encountering </a:t>
            </a:r>
            <a:br>
              <a:rPr lang="en-CA" b="1" dirty="0" smtClean="0"/>
            </a:br>
            <a:r>
              <a:rPr lang="en-CA" b="1" dirty="0" smtClean="0"/>
              <a:t>the Digital World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62736" cy="4926288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Young people learn about consumption in life and school (formal consumer education)</a:t>
            </a:r>
          </a:p>
          <a:p>
            <a:r>
              <a:rPr lang="en-CA" dirty="0" smtClean="0"/>
              <a:t>Consumer education should become </a:t>
            </a:r>
            <a:r>
              <a:rPr lang="en-CA" b="1" i="1" dirty="0" smtClean="0"/>
              <a:t>continuous education</a:t>
            </a:r>
            <a:r>
              <a:rPr lang="en-CA" i="1" dirty="0" smtClean="0"/>
              <a:t>  </a:t>
            </a:r>
            <a:r>
              <a:rPr lang="en-CA" dirty="0" smtClean="0"/>
              <a:t>(i.e., no gaps) rather than terminal at high school, so adults can continually be </a:t>
            </a:r>
            <a:r>
              <a:rPr lang="en-CA" dirty="0" err="1" smtClean="0"/>
              <a:t>resocialized</a:t>
            </a:r>
            <a:r>
              <a:rPr lang="en-CA" dirty="0" smtClean="0"/>
              <a:t> in their consumer role as it unfolds in the digital world</a:t>
            </a:r>
          </a:p>
          <a:p>
            <a:r>
              <a:rPr lang="en-CA" dirty="0" smtClean="0"/>
              <a:t>Through </a:t>
            </a:r>
            <a:r>
              <a:rPr lang="en-CA" b="1" dirty="0" smtClean="0"/>
              <a:t>socialization</a:t>
            </a:r>
            <a:r>
              <a:rPr lang="en-CA" dirty="0" smtClean="0"/>
              <a:t>, people learn specific patterns of behaviour, as well as knowledge, skills, and dispositions, that enable them to be more or less effective members of society</a:t>
            </a:r>
          </a:p>
          <a:p>
            <a:r>
              <a:rPr lang="en-CA" b="1" dirty="0" smtClean="0"/>
              <a:t>Resocialization</a:t>
            </a:r>
            <a:r>
              <a:rPr lang="en-CA" dirty="0" smtClean="0"/>
              <a:t> is a process of identity transformation in which people learn new roles while unlearning aspects of their old ones</a:t>
            </a:r>
          </a:p>
          <a:p>
            <a:r>
              <a:rPr lang="en-CA" dirty="0" smtClean="0"/>
              <a:t>Through </a:t>
            </a:r>
            <a:r>
              <a:rPr lang="en-CA" b="1" dirty="0" smtClean="0"/>
              <a:t>identity transformation</a:t>
            </a:r>
            <a:r>
              <a:rPr lang="en-CA" dirty="0" smtClean="0"/>
              <a:t>, people change the characteristics that define themselves, change who they are, the way they think about themselves, and the way the world views them.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CA" b="1" dirty="0" smtClean="0"/>
              <a:t> 4 Social Media  Platforms, Digital Technology, and Consumer Education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92500" lnSpcReduction="10000"/>
          </a:bodyPr>
          <a:lstStyle/>
          <a:p>
            <a:r>
              <a:rPr lang="en-CA" b="1" dirty="0" smtClean="0"/>
              <a:t>word-of-mouth consumer education </a:t>
            </a:r>
            <a:r>
              <a:rPr lang="en-CA" dirty="0" smtClean="0"/>
              <a:t>manifested when smart phone technology meets social media platforms – it is here to stay</a:t>
            </a:r>
          </a:p>
          <a:p>
            <a:pPr lvl="1"/>
            <a:r>
              <a:rPr lang="en-CA" dirty="0" smtClean="0"/>
              <a:t> </a:t>
            </a:r>
            <a:r>
              <a:rPr lang="en-CA" dirty="0" smtClean="0">
                <a:solidFill>
                  <a:schemeClr val="tx1"/>
                </a:solidFill>
              </a:rPr>
              <a:t>Facebook, X (formerly Twitter), and </a:t>
            </a:r>
            <a:r>
              <a:rPr lang="en-CA" dirty="0" err="1" smtClean="0">
                <a:solidFill>
                  <a:schemeClr val="tx1"/>
                </a:solidFill>
              </a:rPr>
              <a:t>Instagram</a:t>
            </a:r>
            <a:endParaRPr lang="en-CA" dirty="0" smtClean="0"/>
          </a:p>
          <a:p>
            <a:r>
              <a:rPr lang="en-CA" dirty="0" smtClean="0"/>
              <a:t>flag the powerful role of </a:t>
            </a:r>
            <a:r>
              <a:rPr lang="en-CA" b="1" dirty="0" smtClean="0"/>
              <a:t>social influencers </a:t>
            </a:r>
            <a:r>
              <a:rPr lang="en-CA" dirty="0" smtClean="0"/>
              <a:t>and the need for </a:t>
            </a:r>
            <a:r>
              <a:rPr lang="en-CA" b="1" dirty="0" smtClean="0"/>
              <a:t>critical literacy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teach social influencers about the consumer interest in general or a consumer issue in particular, so they can give sound advice</a:t>
            </a:r>
          </a:p>
          <a:p>
            <a:r>
              <a:rPr lang="en-CA" dirty="0" smtClean="0"/>
              <a:t>emphasize and teach </a:t>
            </a:r>
            <a:r>
              <a:rPr lang="en-CA" b="1" dirty="0" smtClean="0"/>
              <a:t>digital literacy </a:t>
            </a:r>
            <a:r>
              <a:rPr lang="en-CA" dirty="0" smtClean="0"/>
              <a:t>(different from consumer literacy) (cognitive-thinking strategies that consumers of digital information utilize)</a:t>
            </a:r>
          </a:p>
          <a:p>
            <a:r>
              <a:rPr lang="en-CA" dirty="0" smtClean="0"/>
              <a:t>incorporate technology into consumer education</a:t>
            </a:r>
          </a:p>
          <a:p>
            <a:pPr>
              <a:buNone/>
            </a:pPr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5 Consumer Education as a Journey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03920" cy="5070304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Consumer education is a </a:t>
            </a:r>
            <a:r>
              <a:rPr lang="en-CA" b="1" dirty="0" smtClean="0"/>
              <a:t>journey</a:t>
            </a:r>
            <a:r>
              <a:rPr lang="en-CA" dirty="0" smtClean="0"/>
              <a:t> rather than a </a:t>
            </a:r>
            <a:r>
              <a:rPr lang="en-CA" b="1" dirty="0" smtClean="0"/>
              <a:t>destination</a:t>
            </a:r>
            <a:r>
              <a:rPr lang="en-CA" dirty="0" smtClean="0"/>
              <a:t>. Instead of ending up educated about “the marketplace” (a final destination), consumers educate themselves as they journey through life, one complex purchase at a time (i.e., self-educated, lifelong-learner consumers). </a:t>
            </a:r>
          </a:p>
          <a:p>
            <a:r>
              <a:rPr lang="en-CA" dirty="0" smtClean="0"/>
              <a:t>This journey has </a:t>
            </a:r>
            <a:r>
              <a:rPr lang="en-CA" b="1" dirty="0" smtClean="0"/>
              <a:t>touch points </a:t>
            </a:r>
            <a:r>
              <a:rPr lang="en-CA" dirty="0" smtClean="0"/>
              <a:t>where people interact with things that effect their impressions: 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producer or service providers (</a:t>
            </a:r>
            <a:r>
              <a:rPr lang="en-CA" b="1" dirty="0" smtClean="0">
                <a:solidFill>
                  <a:schemeClr val="tx1"/>
                </a:solidFill>
              </a:rPr>
              <a:t>brand points</a:t>
            </a:r>
            <a:r>
              <a:rPr lang="en-CA" dirty="0" smtClean="0">
                <a:solidFill>
                  <a:schemeClr val="tx1"/>
                </a:solidFill>
              </a:rPr>
              <a:t>); 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the consumer’s own thoughts and feelings (</a:t>
            </a:r>
            <a:r>
              <a:rPr lang="en-CA" b="1" dirty="0" smtClean="0">
                <a:solidFill>
                  <a:schemeClr val="tx1"/>
                </a:solidFill>
              </a:rPr>
              <a:t>individual points</a:t>
            </a:r>
            <a:r>
              <a:rPr lang="en-CA" dirty="0" smtClean="0">
                <a:solidFill>
                  <a:schemeClr val="tx1"/>
                </a:solidFill>
              </a:rPr>
              <a:t>); and</a:t>
            </a:r>
          </a:p>
          <a:p>
            <a:pPr lvl="1"/>
            <a:r>
              <a:rPr lang="en-CA" b="1" dirty="0" smtClean="0">
                <a:solidFill>
                  <a:schemeClr val="tx1"/>
                </a:solidFill>
              </a:rPr>
              <a:t>social/external points </a:t>
            </a:r>
            <a:r>
              <a:rPr lang="en-CA" dirty="0" smtClean="0">
                <a:solidFill>
                  <a:schemeClr val="tx1"/>
                </a:solidFill>
              </a:rPr>
              <a:t>controlled by independent actors (e.g., blogs, forums, and social influencers) </a:t>
            </a:r>
          </a:p>
          <a:p>
            <a:r>
              <a:rPr lang="en-CA" dirty="0" smtClean="0"/>
              <a:t>This trend suggests that formal consumer education pedagogy must instill </a:t>
            </a:r>
            <a:r>
              <a:rPr lang="en-CA" b="1" dirty="0" smtClean="0"/>
              <a:t>critical thinking </a:t>
            </a:r>
            <a:r>
              <a:rPr lang="en-CA" dirty="0" smtClean="0"/>
              <a:t>skills as well as complex, </a:t>
            </a:r>
            <a:r>
              <a:rPr lang="en-CA" b="1" dirty="0" smtClean="0"/>
              <a:t>deep thinking </a:t>
            </a:r>
            <a:r>
              <a:rPr lang="en-CA" dirty="0" smtClean="0"/>
              <a:t>skills: 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engage in thoughtful reflection and analysis, 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question assumptions and beliefs, and 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seek new information and perspectives.</a:t>
            </a:r>
            <a:endParaRPr lang="en-C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CA" b="1" dirty="0" smtClean="0"/>
              <a:t>6 Consumer Education as </a:t>
            </a:r>
            <a:br>
              <a:rPr lang="en-CA" b="1" dirty="0" smtClean="0"/>
            </a:br>
            <a:r>
              <a:rPr lang="en-CA" b="1" dirty="0" smtClean="0"/>
              <a:t>Governing the Self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92500"/>
          </a:bodyPr>
          <a:lstStyle/>
          <a:p>
            <a:r>
              <a:rPr lang="en-CA" b="1" dirty="0" smtClean="0"/>
              <a:t>governing the self</a:t>
            </a:r>
            <a:r>
              <a:rPr lang="en-CA" dirty="0" smtClean="0"/>
              <a:t> involves </a:t>
            </a:r>
          </a:p>
          <a:p>
            <a:pPr lvl="1"/>
            <a:r>
              <a:rPr lang="en-CA" b="1" dirty="0" smtClean="0">
                <a:solidFill>
                  <a:schemeClr val="tx1"/>
                </a:solidFill>
              </a:rPr>
              <a:t>self-determination</a:t>
            </a:r>
            <a:r>
              <a:rPr lang="en-CA" dirty="0" smtClean="0">
                <a:solidFill>
                  <a:schemeClr val="tx1"/>
                </a:solidFill>
              </a:rPr>
              <a:t> (i.e., controlling and shaping one’s life), and </a:t>
            </a:r>
          </a:p>
          <a:p>
            <a:pPr lvl="1"/>
            <a:r>
              <a:rPr lang="en-CA" b="1" dirty="0" smtClean="0">
                <a:solidFill>
                  <a:schemeClr val="tx1"/>
                </a:solidFill>
              </a:rPr>
              <a:t>self-responsibility</a:t>
            </a:r>
            <a:r>
              <a:rPr lang="en-CA" dirty="0" smtClean="0">
                <a:solidFill>
                  <a:schemeClr val="tx1"/>
                </a:solidFill>
              </a:rPr>
              <a:t> (i.e., being answerable and accountable for something within one’s control, power, or management). </a:t>
            </a:r>
          </a:p>
          <a:p>
            <a:r>
              <a:rPr lang="en-CA" dirty="0" smtClean="0"/>
              <a:t>People take control of and are responsible for governing themselves, so they can consume </a:t>
            </a:r>
            <a:r>
              <a:rPr lang="en-CA" i="1" dirty="0" smtClean="0"/>
              <a:t>the right way</a:t>
            </a:r>
            <a:r>
              <a:rPr lang="en-CA" dirty="0" smtClean="0"/>
              <a:t>. </a:t>
            </a:r>
          </a:p>
          <a:p>
            <a:r>
              <a:rPr lang="en-CA" i="1" dirty="0" smtClean="0"/>
              <a:t>The right way </a:t>
            </a:r>
            <a:r>
              <a:rPr lang="en-CA" dirty="0" smtClean="0"/>
              <a:t>means being grounded in a </a:t>
            </a:r>
            <a:r>
              <a:rPr lang="en-CA" b="1" dirty="0" smtClean="0"/>
              <a:t>governed self </a:t>
            </a:r>
            <a:r>
              <a:rPr lang="en-CA" b="1" dirty="0" smtClean="0">
                <a:solidFill>
                  <a:srgbClr val="C00000"/>
                </a:solidFill>
              </a:rPr>
              <a:t>(self-determined and self-responsible) </a:t>
            </a:r>
            <a:r>
              <a:rPr lang="en-CA" dirty="0" smtClean="0"/>
              <a:t>rather than grounded in the principles of the consumer interest (what best benefits the consumer relative to the seller)</a:t>
            </a:r>
            <a:endParaRPr lang="en-C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Governing the Self </a:t>
            </a:r>
            <a:r>
              <a:rPr lang="en-CA" sz="2000" b="1" dirty="0" err="1" smtClean="0"/>
              <a:t>fini</a:t>
            </a:r>
            <a:r>
              <a:rPr lang="en-CA" sz="2000" b="1" dirty="0" smtClean="0"/>
              <a:t> </a:t>
            </a:r>
            <a:endParaRPr lang="en-CA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70304"/>
          </a:xfrm>
        </p:spPr>
        <p:txBody>
          <a:bodyPr>
            <a:normAutofit fontScale="85000" lnSpcReduction="20000"/>
          </a:bodyPr>
          <a:lstStyle/>
          <a:p>
            <a:r>
              <a:rPr lang="en-CA" i="1" dirty="0" smtClean="0"/>
              <a:t> </a:t>
            </a:r>
            <a:r>
              <a:rPr lang="en-CA" dirty="0" smtClean="0"/>
              <a:t>Instead of creating consumer education predicated on consumer sovereignty and neo-liberal individual responsibility, teachers would offer </a:t>
            </a:r>
            <a:r>
              <a:rPr lang="en-CA" b="1" dirty="0" smtClean="0"/>
              <a:t>socio-economic consumer education: </a:t>
            </a:r>
          </a:p>
          <a:p>
            <a:r>
              <a:rPr lang="en-CA" dirty="0" smtClean="0"/>
              <a:t>Students would learn how to be responsible to society as a whole and about politics. They would gain both a critical view of the world and insights into their </a:t>
            </a:r>
            <a:r>
              <a:rPr lang="en-CA" i="1" dirty="0" smtClean="0"/>
              <a:t>self (</a:t>
            </a:r>
            <a:r>
              <a:rPr lang="en-CA" dirty="0" smtClean="0"/>
              <a:t>their</a:t>
            </a:r>
            <a:r>
              <a:rPr lang="en-CA" i="1" dirty="0" smtClean="0"/>
              <a:t> </a:t>
            </a:r>
            <a:r>
              <a:rPr lang="en-CA" dirty="0" smtClean="0"/>
              <a:t>positions, needs, interests, goals, and convictions </a:t>
            </a:r>
            <a:r>
              <a:rPr lang="en-CA" b="1" dirty="0" smtClean="0"/>
              <a:t>in relation to others</a:t>
            </a:r>
            <a:r>
              <a:rPr lang="en-CA" dirty="0" smtClean="0"/>
              <a:t>) so they can better govern themselves when consuming.</a:t>
            </a:r>
          </a:p>
          <a:p>
            <a:r>
              <a:rPr lang="en-CA" dirty="0" smtClean="0"/>
              <a:t>Instead of learning a static consumer identity (subjectivity), students would learn to govern themselves and assume they are always in process (always becoming) rather than a finished entity --- they come to appreciate the power of </a:t>
            </a:r>
            <a:r>
              <a:rPr lang="en-CA" b="1" dirty="0" smtClean="0"/>
              <a:t>subjectification</a:t>
            </a:r>
            <a:r>
              <a:rPr lang="en-CA" dirty="0" smtClean="0"/>
              <a:t> (a procedure that helps them observe, analyze, interpret, and recognize themselves), and they value self-determination and self-responsibility</a:t>
            </a:r>
            <a:endParaRPr lang="en-C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7 Consumer Education as a Philosophy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90728" cy="5070304"/>
          </a:xfrm>
        </p:spPr>
        <p:txBody>
          <a:bodyPr>
            <a:normAutofit/>
          </a:bodyPr>
          <a:lstStyle/>
          <a:p>
            <a:r>
              <a:rPr lang="en-CA" dirty="0" smtClean="0"/>
              <a:t>Philosophy is the study of the fundamental nature of reality, knowledge, logic, and values. Philosophies are enduring and can be used in most life contexts. As a philosophy, consumer education is </a:t>
            </a:r>
          </a:p>
          <a:p>
            <a:pPr lvl="1"/>
            <a:r>
              <a:rPr lang="en-CA" sz="2400" dirty="0" smtClean="0">
                <a:solidFill>
                  <a:schemeClr val="tx1"/>
                </a:solidFill>
              </a:rPr>
              <a:t>the study of how people might educate themselves about the real character, the constitutive features of good living [moral, ethical, and virtuous]. ... Consumer education cannot be assigned to one particular discipline, but it is an assignment that can be contributed by each subject. [As a branch of philosophy, it] should be incorporated into [all] education curricula, right from the start, and in every level of the educational system. (</a:t>
            </a:r>
            <a:r>
              <a:rPr lang="en-CA" sz="2400" dirty="0" err="1" smtClean="0">
                <a:solidFill>
                  <a:schemeClr val="tx1"/>
                </a:solidFill>
              </a:rPr>
              <a:t>Korneeva</a:t>
            </a:r>
            <a:r>
              <a:rPr lang="en-CA" sz="2400" dirty="0" smtClean="0">
                <a:solidFill>
                  <a:schemeClr val="tx1"/>
                </a:solidFill>
              </a:rPr>
              <a:t> et al., 2022, p. 225)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Consumer education as philosophy </a:t>
            </a:r>
            <a:r>
              <a:rPr lang="en-CA" sz="2200" b="1" dirty="0" err="1" smtClean="0"/>
              <a:t>fini</a:t>
            </a:r>
            <a:endParaRPr lang="en-CA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Steeping consumers in a philosophy (i.e., an entrenched belief and behaviour-guidance system) is much more powerful than teaching just consumer-related content that must perpetually change. </a:t>
            </a:r>
          </a:p>
          <a:p>
            <a:r>
              <a:rPr lang="en-CA" dirty="0" smtClean="0"/>
              <a:t>Framing consumer education as a philosophy should make people more ethically compelled and morally obligated to consume using their philosophical grounding – educate themselves about the real character of </a:t>
            </a:r>
            <a:r>
              <a:rPr lang="en-CA" b="1" dirty="0" smtClean="0"/>
              <a:t>good living</a:t>
            </a:r>
            <a:r>
              <a:rPr lang="en-CA" dirty="0" smtClean="0"/>
              <a:t>.</a:t>
            </a:r>
          </a:p>
          <a:p>
            <a:r>
              <a:rPr lang="en-CA" dirty="0" smtClean="0"/>
              <a:t>A consumer philosophy can be drawn on to provide deep-rooted ideas on what </a:t>
            </a:r>
            <a:r>
              <a:rPr lang="en-CA" i="1" dirty="0" smtClean="0"/>
              <a:t>should be done given the constraints of the context – </a:t>
            </a:r>
            <a:r>
              <a:rPr lang="en-CA" dirty="0" smtClean="0"/>
              <a:t>to protect </a:t>
            </a:r>
            <a:r>
              <a:rPr lang="en-CA" b="1" dirty="0" smtClean="0"/>
              <a:t>the good life</a:t>
            </a:r>
            <a:r>
              <a:rPr lang="en-CA" dirty="0" smtClean="0"/>
              <a:t>.</a:t>
            </a:r>
          </a:p>
          <a:p>
            <a:r>
              <a:rPr lang="en-CA" dirty="0" smtClean="0"/>
              <a:t>“</a:t>
            </a:r>
            <a:r>
              <a:rPr lang="en-CA" b="1" dirty="0" smtClean="0"/>
              <a:t>Living a good human life </a:t>
            </a:r>
            <a:r>
              <a:rPr lang="en-CA" dirty="0" smtClean="0"/>
              <a:t>means seeking to know your world, know yourself, and strive to govern yourself through reason. Generally, you should work to be the best, most virtuous version of yourself” (</a:t>
            </a:r>
            <a:r>
              <a:rPr lang="en-CA" dirty="0" err="1" smtClean="0"/>
              <a:t>Mepham</a:t>
            </a:r>
            <a:r>
              <a:rPr lang="en-CA" dirty="0" smtClean="0"/>
              <a:t>, 2024, </a:t>
            </a:r>
            <a:r>
              <a:rPr lang="en-CA" dirty="0" err="1" smtClean="0"/>
              <a:t>para</a:t>
            </a:r>
            <a:r>
              <a:rPr lang="en-CA" dirty="0" smtClean="0"/>
              <a:t>. 11).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912768" cy="3048744"/>
          </a:xfrm>
        </p:spPr>
        <p:txBody>
          <a:bodyPr>
            <a:normAutofit/>
          </a:bodyPr>
          <a:lstStyle/>
          <a:p>
            <a:r>
              <a:rPr lang="en-CA" sz="2400" dirty="0" smtClean="0"/>
              <a:t>Sue L. T. McGregor PhD, IPHE, Professor Emerita (MSVU)</a:t>
            </a:r>
          </a:p>
          <a:p>
            <a:endParaRPr lang="en-CA" sz="2400" dirty="0" smtClean="0"/>
          </a:p>
          <a:p>
            <a:r>
              <a:rPr lang="en-CA" sz="2400" dirty="0" smtClean="0">
                <a:hlinkClick r:id="rId3"/>
              </a:rPr>
              <a:t>Sue.mcgregor@msvu.ca</a:t>
            </a:r>
            <a:endParaRPr lang="en-CA" sz="2400" dirty="0" smtClean="0"/>
          </a:p>
          <a:p>
            <a:r>
              <a:rPr lang="en-CA" sz="2400" dirty="0" smtClean="0">
                <a:hlinkClick r:id="rId4"/>
              </a:rPr>
              <a:t>www.consultmcgregor.com</a:t>
            </a:r>
            <a:r>
              <a:rPr lang="en-CA" sz="2400" dirty="0" smtClean="0"/>
              <a:t> </a:t>
            </a:r>
            <a:endParaRPr lang="en-CA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 smtClean="0"/>
              <a:t>Consumer Education </a:t>
            </a:r>
            <a:br>
              <a:rPr lang="en-CA" b="1" dirty="0" smtClean="0"/>
            </a:br>
            <a:r>
              <a:rPr lang="en-CA" b="1" dirty="0" smtClean="0"/>
              <a:t>and Home Economics</a:t>
            </a:r>
            <a:endParaRPr lang="en-C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CA" b="1" dirty="0" smtClean="0"/>
              <a:t>8 Humanize Consumer Education for National Security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lnSpcReduction="10000"/>
          </a:bodyPr>
          <a:lstStyle/>
          <a:p>
            <a:r>
              <a:rPr lang="en-CA" dirty="0" err="1" smtClean="0"/>
              <a:t>Shu’ara’s</a:t>
            </a:r>
            <a:r>
              <a:rPr lang="en-CA" dirty="0" smtClean="0"/>
              <a:t> (2021) innovation takes consumer education out of the direct hands of educators and broadens it to include </a:t>
            </a:r>
            <a:r>
              <a:rPr lang="en-CA" dirty="0" err="1" smtClean="0"/>
              <a:t>noneducation</a:t>
            </a:r>
            <a:r>
              <a:rPr lang="en-CA" dirty="0" smtClean="0"/>
              <a:t> agents and stakeholders with national, human, and consumer, </a:t>
            </a:r>
            <a:r>
              <a:rPr lang="en-CA" b="1" dirty="0" smtClean="0"/>
              <a:t>security</a:t>
            </a:r>
            <a:r>
              <a:rPr lang="en-CA" dirty="0" smtClean="0"/>
              <a:t> at the core.</a:t>
            </a:r>
            <a:r>
              <a:rPr lang="en-CA" i="1" dirty="0" smtClean="0"/>
              <a:t> Focus on consumer education to bolster national security.</a:t>
            </a:r>
            <a:endParaRPr lang="en-CA" dirty="0" smtClean="0"/>
          </a:p>
          <a:p>
            <a:r>
              <a:rPr lang="en-CA" dirty="0" err="1" smtClean="0"/>
              <a:t>Shu’ara</a:t>
            </a:r>
            <a:r>
              <a:rPr lang="en-CA" dirty="0" smtClean="0"/>
              <a:t> reasoned that </a:t>
            </a:r>
          </a:p>
          <a:p>
            <a:pPr lvl="1"/>
            <a:r>
              <a:rPr lang="en-CA" sz="2400" dirty="0" smtClean="0">
                <a:solidFill>
                  <a:schemeClr val="tx1"/>
                </a:solidFill>
              </a:rPr>
              <a:t>(a) because human rights and national security are connected, </a:t>
            </a:r>
          </a:p>
          <a:p>
            <a:pPr lvl="1"/>
            <a:r>
              <a:rPr lang="en-CA" sz="2400" dirty="0" smtClean="0">
                <a:solidFill>
                  <a:schemeClr val="tx1"/>
                </a:solidFill>
              </a:rPr>
              <a:t>(b) consumer education that strengthened human rights by bolstering consumer rights </a:t>
            </a:r>
          </a:p>
          <a:p>
            <a:pPr lvl="1"/>
            <a:r>
              <a:rPr lang="en-CA" sz="2400" dirty="0" smtClean="0">
                <a:solidFill>
                  <a:schemeClr val="tx1"/>
                </a:solidFill>
              </a:rPr>
              <a:t>(c) could be used to improve national security</a:t>
            </a:r>
            <a:r>
              <a:rPr lang="en-CA" dirty="0" smtClean="0">
                <a:solidFill>
                  <a:schemeClr val="tx1"/>
                </a:solidFill>
              </a:rPr>
              <a:t>.</a:t>
            </a:r>
            <a:endParaRPr lang="en-C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CA" b="1" dirty="0" smtClean="0"/>
              <a:t>Consumer education would move </a:t>
            </a:r>
            <a:r>
              <a:rPr lang="en-CA" b="1" u="sng" dirty="0" smtClean="0"/>
              <a:t>beyond</a:t>
            </a:r>
            <a:r>
              <a:rPr lang="en-CA" b="1" dirty="0" smtClean="0"/>
              <a:t> formal curricula to this</a:t>
            </a:r>
            <a:r>
              <a:rPr lang="en-CA" dirty="0" smtClean="0"/>
              <a:t>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90728" cy="4782272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(a) all government levels would uphold their constitutional responsibility for consumers’ socio-economic well-being, which affects national development;</a:t>
            </a:r>
          </a:p>
          <a:p>
            <a:r>
              <a:rPr lang="en-CA" dirty="0" smtClean="0"/>
              <a:t>(b) governments would use consumer education programs as a tool for human rights; </a:t>
            </a:r>
          </a:p>
          <a:p>
            <a:r>
              <a:rPr lang="en-CA" dirty="0" smtClean="0"/>
              <a:t>(c) security agencies (e.g., military, police, border control, and intelligence) would be held accountable for consumer rights violations as well as human rights abuses;</a:t>
            </a:r>
          </a:p>
          <a:p>
            <a:r>
              <a:rPr lang="en-CA" dirty="0" smtClean="0"/>
              <a:t> (d) government, business, and consumers would be held accountable for “threats to consumer security (human rights violations against consumers)” (</a:t>
            </a:r>
            <a:r>
              <a:rPr lang="en-CA" dirty="0" err="1" smtClean="0"/>
              <a:t>Shu’ara</a:t>
            </a:r>
            <a:r>
              <a:rPr lang="en-CA" dirty="0" smtClean="0"/>
              <a:t>, 2021, p. 6).</a:t>
            </a:r>
            <a:endParaRPr lang="en-C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/>
              <a:t>9 Transformative Consumer Education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Would lead people down an evolutionary journey that changes (transforms) their consumer behaviour, so it becomes grounded in </a:t>
            </a:r>
            <a:r>
              <a:rPr lang="en-CA" b="1" i="1" dirty="0" smtClean="0"/>
              <a:t>practical consumer wisdom</a:t>
            </a:r>
            <a:r>
              <a:rPr lang="en-CA" i="1" dirty="0" smtClean="0"/>
              <a:t> concept </a:t>
            </a:r>
            <a:r>
              <a:rPr lang="en-CA" dirty="0" smtClean="0"/>
              <a:t>and</a:t>
            </a:r>
            <a:r>
              <a:rPr lang="en-CA" i="1" dirty="0" smtClean="0"/>
              <a:t> an overall concern for human welfare</a:t>
            </a:r>
          </a:p>
          <a:p>
            <a:r>
              <a:rPr lang="en-CA" dirty="0" smtClean="0"/>
              <a:t>Being a </a:t>
            </a:r>
            <a:r>
              <a:rPr lang="en-CA" b="1" dirty="0" smtClean="0">
                <a:solidFill>
                  <a:srgbClr val="0070C0"/>
                </a:solidFill>
              </a:rPr>
              <a:t>wise consumer </a:t>
            </a:r>
            <a:r>
              <a:rPr lang="en-CA" dirty="0" smtClean="0"/>
              <a:t>would shift from cost-benefit analyses or knowing one’s preferences to engaging in perceptive, context-sensitive reasoned judgements with the intent of enhancing human welfare and well-being (personal and collective) while maximizing social justice, and equity (fair allocation of opportunities and resources).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/>
              <a:t>Transformative Consumer Education </a:t>
            </a:r>
            <a:r>
              <a:rPr lang="en-CA" dirty="0" err="1" smtClean="0"/>
              <a:t>fini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Consumer education would </a:t>
            </a:r>
            <a:r>
              <a:rPr lang="en-CA" b="1" i="1" dirty="0" smtClean="0"/>
              <a:t>change people’s very nature</a:t>
            </a:r>
            <a:r>
              <a:rPr lang="en-CA" dirty="0" smtClean="0"/>
              <a:t> -- not just change their behaviour. The latter would be achieved by teaching them how to consume, protect their consumer interests, and assert their consumer rights. </a:t>
            </a:r>
          </a:p>
          <a:p>
            <a:r>
              <a:rPr lang="en-CA" dirty="0" smtClean="0"/>
              <a:t>With transformative consumer education, </a:t>
            </a:r>
            <a:r>
              <a:rPr lang="en-CA" b="1" dirty="0" smtClean="0"/>
              <a:t>human welfare and the human condition </a:t>
            </a:r>
            <a:r>
              <a:rPr lang="en-CA" dirty="0" smtClean="0"/>
              <a:t>would take precedence over the individual consumer interest.</a:t>
            </a:r>
          </a:p>
          <a:p>
            <a:r>
              <a:rPr lang="en-CA" dirty="0" smtClean="0"/>
              <a:t>A consumer with </a:t>
            </a:r>
            <a:r>
              <a:rPr lang="en-CA" b="1" dirty="0" smtClean="0"/>
              <a:t>practical wisdom </a:t>
            </a:r>
            <a:r>
              <a:rPr lang="en-CA" dirty="0" smtClean="0"/>
              <a:t>not only knows the right thing to do but </a:t>
            </a:r>
            <a:r>
              <a:rPr lang="en-CA" u="sng" dirty="0" smtClean="0"/>
              <a:t>wants</a:t>
            </a:r>
            <a:r>
              <a:rPr lang="en-CA" dirty="0" smtClean="0"/>
              <a:t> to do it to augment </a:t>
            </a:r>
            <a:r>
              <a:rPr lang="en-CA" b="1" dirty="0" smtClean="0"/>
              <a:t>the good life</a:t>
            </a:r>
            <a:r>
              <a:rPr lang="en-CA" dirty="0" smtClean="0"/>
              <a:t>. Gaining practical wisdom motivates them to want to improve human welfare (both personal and collective) for the good of humanity – they would consume accordingly.</a:t>
            </a:r>
          </a:p>
          <a:p>
            <a:r>
              <a:rPr lang="en-CA" dirty="0" smtClean="0"/>
              <a:t>People would learn to </a:t>
            </a:r>
            <a:r>
              <a:rPr lang="en-CA" b="1" dirty="0" smtClean="0"/>
              <a:t>employ reasoned judgement </a:t>
            </a:r>
            <a:r>
              <a:rPr lang="en-CA" dirty="0" smtClean="0"/>
              <a:t>before consuming (i.e., have an internal conversation with themselves before forming an opinion or making a decision). 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023392"/>
          </a:xfrm>
        </p:spPr>
        <p:txBody>
          <a:bodyPr>
            <a:normAutofit/>
          </a:bodyPr>
          <a:lstStyle/>
          <a:p>
            <a:r>
              <a:rPr lang="en-CA" sz="5400" dirty="0" smtClean="0">
                <a:solidFill>
                  <a:schemeClr val="tx1"/>
                </a:solidFill>
              </a:rPr>
              <a:t>Moving Forward</a:t>
            </a:r>
            <a:endParaRPr lang="en-CA" sz="5400" dirty="0">
              <a:solidFill>
                <a:schemeClr val="tx1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23528" y="2492896"/>
            <a:ext cx="8568952" cy="4176464"/>
          </a:xfrm>
        </p:spPr>
        <p:txBody>
          <a:bodyPr>
            <a:normAutofit fontScale="92500" lnSpcReduction="20000"/>
          </a:bodyPr>
          <a:lstStyle/>
          <a:p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Taken together, consumer education could morph into a new entity beyond formalized secondary school education. It would orient people to gain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practical wisdom 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 they learned to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govern their self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while viewing consumer education as a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philosophy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that guides them on their consumer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journey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live and help others live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life 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(focus on humanity and human welfare). This would require a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reconceptualization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and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revitalized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approach to educating young and adult consumers to ensure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empowerment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 a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digital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world and, in some contexts, to bolster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security</a:t>
            </a:r>
            <a:r>
              <a:rPr lang="en-CA" sz="2200" i="1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Consumer education would be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continuous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(no gaps) to better ensure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socialization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resocialization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identity transformation. 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would espouse a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critical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lens (reveal and challenge power) and be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transdisciplinary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participatory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people would learn to be </a:t>
            </a:r>
            <a:r>
              <a:rPr lang="en-CA" sz="2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engaged</a:t>
            </a:r>
            <a:r>
              <a:rPr lang="en-CA" sz="2200" b="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consumers.</a:t>
            </a:r>
          </a:p>
          <a:p>
            <a:endParaRPr lang="en-CA" sz="2300" cap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Focus</a:t>
            </a:r>
            <a:endParaRPr lang="en-CA" b="1" dirty="0"/>
          </a:p>
        </p:txBody>
      </p:sp>
      <p:sp>
        <p:nvSpPr>
          <p:cNvPr id="5" name="Rectangle 4"/>
          <p:cNvSpPr/>
          <p:nvPr/>
        </p:nvSpPr>
        <p:spPr>
          <a:xfrm>
            <a:off x="1187624" y="1412776"/>
            <a:ext cx="727280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4000" dirty="0"/>
              <a:t>This conference aimed to assess the current state of consumer education and open up perspectives for its further development. For this keynote, I identified current </a:t>
            </a:r>
            <a:r>
              <a:rPr lang="en-CA" sz="4000" b="1" dirty="0"/>
              <a:t>trends</a:t>
            </a:r>
            <a:r>
              <a:rPr lang="en-CA" sz="4000" dirty="0"/>
              <a:t> in consumer education </a:t>
            </a:r>
            <a:r>
              <a:rPr lang="en-CA" sz="4000" dirty="0" smtClean="0"/>
              <a:t>more </a:t>
            </a:r>
            <a:r>
              <a:rPr lang="en-CA" sz="4000" dirty="0"/>
              <a:t>so than its current </a:t>
            </a:r>
            <a:r>
              <a:rPr lang="en-CA" sz="4000" dirty="0" smtClean="0"/>
              <a:t>status. </a:t>
            </a:r>
            <a:endParaRPr lang="en-CA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Method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2800" dirty="0" smtClean="0"/>
              <a:t>A </a:t>
            </a:r>
            <a:r>
              <a:rPr lang="en-CA" sz="2800" b="1" dirty="0" smtClean="0"/>
              <a:t>trend</a:t>
            </a:r>
            <a:r>
              <a:rPr lang="en-CA" sz="2800" dirty="0" smtClean="0"/>
              <a:t> is a general direction in which something is changing or developing. </a:t>
            </a:r>
          </a:p>
          <a:p>
            <a:r>
              <a:rPr lang="en-CA" sz="2800" dirty="0" smtClean="0"/>
              <a:t>I conducted a Google Scholar search for “consumer education” confined to the last five years (2020–2024 inclusive) (e.g., articles, conference papers, book chapters, theses, and dissertations) and  </a:t>
            </a:r>
          </a:p>
          <a:p>
            <a:r>
              <a:rPr lang="en-CA" sz="2800" dirty="0" smtClean="0">
                <a:ea typeface="+mj-ea"/>
                <a:cs typeface="+mj-cs"/>
              </a:rPr>
              <a:t>Identified 9 theoretical, conceptual, pedagogical, and research development consumer education trends from….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Source of Consumer Trend Ideas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13 nations on five continents </a:t>
            </a:r>
          </a:p>
          <a:p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5009728"/>
          </a:xfrm>
        </p:spPr>
        <p:txBody>
          <a:bodyPr>
            <a:normAutofit/>
          </a:bodyPr>
          <a:lstStyle/>
          <a:p>
            <a:r>
              <a:rPr lang="en-CA" b="1" dirty="0" smtClean="0"/>
              <a:t>Europe</a:t>
            </a:r>
            <a:r>
              <a:rPr lang="en-CA" dirty="0" smtClean="0"/>
              <a:t> (Finland, Sweden, Germany, the Czech Republic, and the Russian Federation);</a:t>
            </a:r>
          </a:p>
          <a:p>
            <a:r>
              <a:rPr lang="en-CA" b="1" dirty="0" smtClean="0"/>
              <a:t>Africa</a:t>
            </a:r>
            <a:r>
              <a:rPr lang="en-CA" dirty="0" smtClean="0"/>
              <a:t> (South Africa, Nigeria); </a:t>
            </a:r>
          </a:p>
          <a:p>
            <a:r>
              <a:rPr lang="en-CA" b="1" dirty="0" smtClean="0"/>
              <a:t>Americas</a:t>
            </a:r>
            <a:r>
              <a:rPr lang="en-CA" dirty="0" smtClean="0"/>
              <a:t> (United States);</a:t>
            </a:r>
          </a:p>
          <a:p>
            <a:r>
              <a:rPr lang="en-CA" b="1" dirty="0" smtClean="0"/>
              <a:t>Oceania</a:t>
            </a:r>
            <a:r>
              <a:rPr lang="en-CA" dirty="0" smtClean="0"/>
              <a:t> (New Zealand);</a:t>
            </a:r>
          </a:p>
          <a:p>
            <a:r>
              <a:rPr lang="en-CA" b="1" dirty="0" smtClean="0"/>
              <a:t>Asia</a:t>
            </a:r>
            <a:r>
              <a:rPr lang="en-CA" dirty="0" smtClean="0"/>
              <a:t> (Indonesia, Malaysia, Pakistan, and South Korea). </a:t>
            </a:r>
            <a:endParaRPr lang="en-CA" dirty="0"/>
          </a:p>
        </p:txBody>
      </p:sp>
      <p:pic>
        <p:nvPicPr>
          <p:cNvPr id="1026" name="Picture 2" descr="C:\Program Files (x86)\Microsoft Office\MEDIA\CAGCAT10\j033511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276872"/>
            <a:ext cx="3600400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Autofit/>
          </a:bodyPr>
          <a:lstStyle/>
          <a:p>
            <a:r>
              <a:rPr lang="en-CA" sz="2400" b="1" dirty="0" smtClean="0">
                <a:solidFill>
                  <a:schemeClr val="accent5">
                    <a:lumMod val="75000"/>
                  </a:schemeClr>
                </a:solidFill>
              </a:rPr>
              <a:t>Nine theoretical, conceptual, pedagogical, and research development consumer education trends:</a:t>
            </a:r>
            <a:endParaRPr lang="en-CA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70304"/>
          </a:xfrm>
        </p:spPr>
        <p:txBody>
          <a:bodyPr>
            <a:normAutofit fontScale="85000" lnSpcReduction="20000"/>
          </a:bodyPr>
          <a:lstStyle/>
          <a:p>
            <a:endParaRPr lang="en-CA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revitalize and reconceptualize consumer education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consumer education intensity, and consumer empowerment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empower adults encountering the digital world (resocialization and identity transformation)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consumer education encounters social media platforms and social influencers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consumer education as a journey not a destination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consumer education as governing the self (socio-economic consumer education and subjectification)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consumer education as a philosophy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humanizing consumer education as national security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transformative consumer education via practical consumer wisdom</a:t>
            </a:r>
          </a:p>
          <a:p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Aggregate Trends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503920" cy="5070304"/>
          </a:xfrm>
        </p:spPr>
        <p:txBody>
          <a:bodyPr>
            <a:normAutofit fontScale="62500" lnSpcReduction="20000"/>
          </a:bodyPr>
          <a:lstStyle/>
          <a:p>
            <a:r>
              <a:rPr lang="en-CA" sz="3300" dirty="0" smtClean="0"/>
              <a:t>subtly take </a:t>
            </a:r>
            <a:r>
              <a:rPr lang="en-CA" sz="3300" b="1" dirty="0" smtClean="0"/>
              <a:t>existing</a:t>
            </a:r>
            <a:r>
              <a:rPr lang="en-CA" sz="3300" dirty="0" smtClean="0"/>
              <a:t> </a:t>
            </a:r>
            <a:r>
              <a:rPr lang="en-CA" sz="3300" b="1" dirty="0" smtClean="0"/>
              <a:t>consumer education in new directions </a:t>
            </a:r>
          </a:p>
          <a:p>
            <a:pPr lvl="1"/>
            <a:r>
              <a:rPr lang="en-CA" sz="2800" dirty="0" smtClean="0">
                <a:solidFill>
                  <a:schemeClr val="tx1"/>
                </a:solidFill>
              </a:rPr>
              <a:t>reconceptualize and revitalize consumer education </a:t>
            </a:r>
          </a:p>
          <a:p>
            <a:pPr lvl="1"/>
            <a:r>
              <a:rPr lang="en-CA" sz="2800" dirty="0" smtClean="0">
                <a:solidFill>
                  <a:schemeClr val="tx1"/>
                </a:solidFill>
              </a:rPr>
              <a:t>consumer education </a:t>
            </a:r>
            <a:r>
              <a:rPr lang="en-CA" sz="2800" i="1" dirty="0" smtClean="0">
                <a:solidFill>
                  <a:schemeClr val="tx1"/>
                </a:solidFill>
              </a:rPr>
              <a:t>intensity </a:t>
            </a:r>
            <a:r>
              <a:rPr lang="en-CA" sz="2800" dirty="0" smtClean="0">
                <a:solidFill>
                  <a:schemeClr val="tx1"/>
                </a:solidFill>
              </a:rPr>
              <a:t>as it impacts empowerment </a:t>
            </a:r>
          </a:p>
          <a:p>
            <a:pPr lvl="1"/>
            <a:r>
              <a:rPr lang="en-CA" sz="2800" dirty="0" smtClean="0">
                <a:solidFill>
                  <a:schemeClr val="tx1"/>
                </a:solidFill>
              </a:rPr>
              <a:t>prepare adults for digital world and social media platforms</a:t>
            </a:r>
          </a:p>
          <a:p>
            <a:r>
              <a:rPr lang="en-CA" sz="3300" dirty="0" smtClean="0"/>
              <a:t>some trends are quite </a:t>
            </a:r>
            <a:r>
              <a:rPr lang="en-CA" sz="3300" b="1" dirty="0" smtClean="0"/>
              <a:t>avant-garde </a:t>
            </a:r>
          </a:p>
          <a:p>
            <a:pPr lvl="1"/>
            <a:r>
              <a:rPr lang="en-CA" sz="2800" dirty="0" smtClean="0">
                <a:solidFill>
                  <a:schemeClr val="tx1"/>
                </a:solidFill>
              </a:rPr>
              <a:t>consumer education for national security </a:t>
            </a:r>
          </a:p>
          <a:p>
            <a:r>
              <a:rPr lang="en-CA" sz="3300" b="1" dirty="0" smtClean="0"/>
              <a:t>augment the formal consumer education mode </a:t>
            </a:r>
            <a:r>
              <a:rPr lang="en-CA" sz="3300" dirty="0" smtClean="0"/>
              <a:t>by viewing consumer education as </a:t>
            </a:r>
          </a:p>
          <a:p>
            <a:pPr lvl="1"/>
            <a:r>
              <a:rPr lang="en-CA" sz="2800" dirty="0" smtClean="0">
                <a:solidFill>
                  <a:schemeClr val="tx1"/>
                </a:solidFill>
              </a:rPr>
              <a:t>continuous education, </a:t>
            </a:r>
          </a:p>
          <a:p>
            <a:pPr lvl="1"/>
            <a:r>
              <a:rPr lang="en-CA" sz="2800" dirty="0" smtClean="0">
                <a:solidFill>
                  <a:schemeClr val="tx1"/>
                </a:solidFill>
              </a:rPr>
              <a:t>engaged education, </a:t>
            </a:r>
          </a:p>
          <a:p>
            <a:pPr lvl="1"/>
            <a:r>
              <a:rPr lang="en-CA" sz="2800" dirty="0" smtClean="0">
                <a:solidFill>
                  <a:schemeClr val="tx1"/>
                </a:solidFill>
              </a:rPr>
              <a:t>word-of-mouth education, and </a:t>
            </a:r>
          </a:p>
          <a:p>
            <a:pPr lvl="1"/>
            <a:r>
              <a:rPr lang="en-CA" sz="2800" dirty="0" smtClean="0">
                <a:solidFill>
                  <a:schemeClr val="tx1"/>
                </a:solidFill>
              </a:rPr>
              <a:t>a journey instead of a destination</a:t>
            </a:r>
            <a:r>
              <a:rPr lang="en-CA" sz="2800" dirty="0" smtClean="0"/>
              <a:t>.</a:t>
            </a:r>
          </a:p>
          <a:p>
            <a:r>
              <a:rPr lang="en-CA" sz="3300" dirty="0" smtClean="0"/>
              <a:t>Use consumer education to </a:t>
            </a:r>
            <a:r>
              <a:rPr lang="en-CA" sz="3300" b="1" dirty="0" smtClean="0"/>
              <a:t>change the person </a:t>
            </a:r>
            <a:r>
              <a:rPr lang="en-CA" sz="3300" dirty="0" smtClean="0"/>
              <a:t>instead of changing their decision making and behaviour. </a:t>
            </a:r>
          </a:p>
          <a:p>
            <a:pPr lvl="1"/>
            <a:r>
              <a:rPr lang="en-CA" sz="2800" dirty="0" smtClean="0">
                <a:solidFill>
                  <a:schemeClr val="tx1"/>
                </a:solidFill>
              </a:rPr>
              <a:t>governing the self, </a:t>
            </a:r>
          </a:p>
          <a:p>
            <a:pPr lvl="1"/>
            <a:r>
              <a:rPr lang="en-CA" sz="2800" dirty="0" smtClean="0">
                <a:solidFill>
                  <a:schemeClr val="tx1"/>
                </a:solidFill>
              </a:rPr>
              <a:t>a branch of philosophy, and </a:t>
            </a:r>
          </a:p>
          <a:p>
            <a:pPr lvl="1"/>
            <a:r>
              <a:rPr lang="en-CA" sz="2800" dirty="0" smtClean="0">
                <a:solidFill>
                  <a:schemeClr val="tx1"/>
                </a:solidFill>
              </a:rPr>
              <a:t>transformative practical wisdom</a:t>
            </a:r>
            <a:r>
              <a:rPr lang="en-CA" sz="2800" dirty="0" smtClean="0"/>
              <a:t>. 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Caveat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85000" lnSpcReduction="10000"/>
          </a:bodyPr>
          <a:lstStyle/>
          <a:p>
            <a:r>
              <a:rPr lang="en-CA" dirty="0" smtClean="0"/>
              <a:t>Globally, consumer education is commonly considered part of the home economics curriculum because the profession focuses on individual and family economic well-being. People must be empowered marketplace agents if they are to protect their consumer interests and achieve financial security and stability. </a:t>
            </a:r>
          </a:p>
          <a:p>
            <a:r>
              <a:rPr lang="en-CA" dirty="0" smtClean="0"/>
              <a:t>Consumer education can be taught as a separate subject but is often integrated into other areas of home and family life and related expenses</a:t>
            </a:r>
          </a:p>
          <a:p>
            <a:pPr lvl="1"/>
            <a:r>
              <a:rPr lang="en-CA" dirty="0" smtClean="0">
                <a:solidFill>
                  <a:schemeClr val="tx1"/>
                </a:solidFill>
              </a:rPr>
              <a:t>clothing, textiles, food, housing, transportation, health, telecommunication, and education</a:t>
            </a:r>
            <a:r>
              <a:rPr lang="en-CA" dirty="0" smtClean="0"/>
              <a:t>. </a:t>
            </a:r>
          </a:p>
          <a:p>
            <a:r>
              <a:rPr lang="en-CA" dirty="0" smtClean="0"/>
              <a:t>Whether responsible for consumer education or not, home economics educators are strongly encouraged to bring a consumer interest, rights, responsibility, protection, and empowerment lens to their specific area of practice.</a:t>
            </a:r>
            <a:endParaRPr lang="en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CA" b="1" dirty="0" smtClean="0"/>
              <a:t>1 Revitalize and Reconceptualize </a:t>
            </a:r>
            <a:br>
              <a:rPr lang="en-CA" b="1" dirty="0" smtClean="0"/>
            </a:br>
            <a:r>
              <a:rPr lang="en-CA" b="1" dirty="0" smtClean="0"/>
              <a:t>Consumer Education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Greeley (2021) recommended both reconceptualizing and revitalizing consumer education implying that it was lacking or not as healthy as he thought it could be. </a:t>
            </a:r>
          </a:p>
          <a:p>
            <a:r>
              <a:rPr lang="en-CA" b="1" dirty="0" smtClean="0"/>
              <a:t>Revitalization</a:t>
            </a:r>
            <a:r>
              <a:rPr lang="en-CA" dirty="0" smtClean="0"/>
              <a:t> means imbuing something with new life and vitality to restore its health or bring it back to life. </a:t>
            </a:r>
          </a:p>
          <a:p>
            <a:r>
              <a:rPr lang="en-CA" b="1" dirty="0" smtClean="0"/>
              <a:t>Reconceptualization</a:t>
            </a:r>
            <a:r>
              <a:rPr lang="en-CA" dirty="0" smtClean="0"/>
              <a:t> involves forming new or different principles, concepts, or ideas compared to what currently exists. </a:t>
            </a:r>
          </a:p>
          <a:p>
            <a:r>
              <a:rPr lang="en-CA" dirty="0" smtClean="0"/>
              <a:t>He presumed that reconceptualization would contribute to revitalization.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3751</TotalTime>
  <Words>2323</Words>
  <Application>Microsoft Office PowerPoint</Application>
  <PresentationFormat>On-screen Show (4:3)</PresentationFormat>
  <Paragraphs>171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Civic</vt:lpstr>
      <vt:lpstr> </vt:lpstr>
      <vt:lpstr>Consumer Education  and Home Economics</vt:lpstr>
      <vt:lpstr>Focus</vt:lpstr>
      <vt:lpstr>Method</vt:lpstr>
      <vt:lpstr>Source of Consumer Trend Ideas</vt:lpstr>
      <vt:lpstr>Nine theoretical, conceptual, pedagogical, and research development consumer education trends:</vt:lpstr>
      <vt:lpstr>Aggregate Trends</vt:lpstr>
      <vt:lpstr>Caveat</vt:lpstr>
      <vt:lpstr>1 Revitalize and Reconceptualize  Consumer Education</vt:lpstr>
      <vt:lpstr>In addition to conventional consumer-related content, issues, and processes, consumer educators would teach (reconceptualize)</vt:lpstr>
      <vt:lpstr> 2 Expand Notion of Intensity of Consumer Education (associated with quality educ)</vt:lpstr>
      <vt:lpstr>Intensity and Empowerment</vt:lpstr>
      <vt:lpstr>3 Empower Adults Who are Encountering  the Digital World</vt:lpstr>
      <vt:lpstr> 4 Social Media  Platforms, Digital Technology, and Consumer Education</vt:lpstr>
      <vt:lpstr>5 Consumer Education as a Journey</vt:lpstr>
      <vt:lpstr>6 Consumer Education as  Governing the Self</vt:lpstr>
      <vt:lpstr>Governing the Self fini </vt:lpstr>
      <vt:lpstr>7 Consumer Education as a Philosophy</vt:lpstr>
      <vt:lpstr>Consumer education as philosophy fini</vt:lpstr>
      <vt:lpstr>8 Humanize Consumer Education for National Security</vt:lpstr>
      <vt:lpstr>Consumer education would move beyond formal curricula to this:</vt:lpstr>
      <vt:lpstr>9 Transformative Consumer Education</vt:lpstr>
      <vt:lpstr>Transformative Consumer Education fini</vt:lpstr>
      <vt:lpstr>Moving Forward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</dc:creator>
  <cp:lastModifiedBy>S</cp:lastModifiedBy>
  <cp:revision>102</cp:revision>
  <dcterms:created xsi:type="dcterms:W3CDTF">2024-08-08T15:14:25Z</dcterms:created>
  <dcterms:modified xsi:type="dcterms:W3CDTF">2024-09-04T20:49:52Z</dcterms:modified>
</cp:coreProperties>
</file>