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41"/>
  </p:notesMasterIdLst>
  <p:sldIdLst>
    <p:sldId id="256" r:id="rId2"/>
    <p:sldId id="259" r:id="rId3"/>
    <p:sldId id="274" r:id="rId4"/>
    <p:sldId id="258" r:id="rId5"/>
    <p:sldId id="257" r:id="rId6"/>
    <p:sldId id="260" r:id="rId7"/>
    <p:sldId id="261" r:id="rId8"/>
    <p:sldId id="262" r:id="rId9"/>
    <p:sldId id="263" r:id="rId10"/>
    <p:sldId id="264" r:id="rId11"/>
    <p:sldId id="265" r:id="rId12"/>
    <p:sldId id="300" r:id="rId13"/>
    <p:sldId id="266" r:id="rId14"/>
    <p:sldId id="298" r:id="rId15"/>
    <p:sldId id="267" r:id="rId16"/>
    <p:sldId id="268" r:id="rId17"/>
    <p:sldId id="290" r:id="rId18"/>
    <p:sldId id="288" r:id="rId19"/>
    <p:sldId id="289" r:id="rId20"/>
    <p:sldId id="270" r:id="rId21"/>
    <p:sldId id="292" r:id="rId22"/>
    <p:sldId id="271" r:id="rId23"/>
    <p:sldId id="272" r:id="rId24"/>
    <p:sldId id="275" r:id="rId25"/>
    <p:sldId id="276" r:id="rId26"/>
    <p:sldId id="293" r:id="rId27"/>
    <p:sldId id="277" r:id="rId28"/>
    <p:sldId id="278" r:id="rId29"/>
    <p:sldId id="279" r:id="rId30"/>
    <p:sldId id="280" r:id="rId31"/>
    <p:sldId id="281" r:id="rId32"/>
    <p:sldId id="282" r:id="rId33"/>
    <p:sldId id="294" r:id="rId34"/>
    <p:sldId id="283" r:id="rId35"/>
    <p:sldId id="299" r:id="rId36"/>
    <p:sldId id="297" r:id="rId37"/>
    <p:sldId id="286" r:id="rId38"/>
    <p:sldId id="287" r:id="rId39"/>
    <p:sldId id="30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96BC"/>
    <a:srgbClr val="1857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98" autoAdjust="0"/>
    <p:restoredTop sz="94660"/>
  </p:normalViewPr>
  <p:slideViewPr>
    <p:cSldViewPr snapToGrid="0">
      <p:cViewPr varScale="1">
        <p:scale>
          <a:sx n="102" d="100"/>
          <a:sy n="102" d="100"/>
        </p:scale>
        <p:origin x="1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E6FE26-761B-41D0-88BA-A7C18756DB7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997D1F6-205F-4225-9297-2D165D21B67C}">
      <dgm:prSet/>
      <dgm:spPr/>
      <dgm:t>
        <a:bodyPr/>
        <a:lstStyle/>
        <a:p>
          <a:r>
            <a:rPr lang="en-CA" dirty="0">
              <a:solidFill>
                <a:schemeClr val="tx1"/>
              </a:solidFill>
            </a:rPr>
            <a:t>Develop the </a:t>
          </a:r>
          <a:r>
            <a:rPr lang="en-CA" b="1" dirty="0">
              <a:solidFill>
                <a:schemeClr val="tx1"/>
              </a:solidFill>
            </a:rPr>
            <a:t>economy</a:t>
          </a:r>
          <a:r>
            <a:rPr lang="en-CA" dirty="0">
              <a:solidFill>
                <a:schemeClr val="tx1"/>
              </a:solidFill>
            </a:rPr>
            <a:t> (i.e., the system by which a country or region produces, trades, and uses goods and services)</a:t>
          </a:r>
          <a:endParaRPr lang="en-US" dirty="0">
            <a:solidFill>
              <a:schemeClr val="tx1"/>
            </a:solidFill>
          </a:endParaRPr>
        </a:p>
      </dgm:t>
    </dgm:pt>
    <dgm:pt modelId="{8E637936-70EF-4D61-954F-D38A71A9707B}" type="parTrans" cxnId="{2A9A077E-7651-402C-BD45-F8B9B0F03C40}">
      <dgm:prSet/>
      <dgm:spPr/>
      <dgm:t>
        <a:bodyPr/>
        <a:lstStyle/>
        <a:p>
          <a:endParaRPr lang="en-US"/>
        </a:p>
      </dgm:t>
    </dgm:pt>
    <dgm:pt modelId="{5A900CD5-7833-460E-B43B-CFE5717539B5}" type="sibTrans" cxnId="{2A9A077E-7651-402C-BD45-F8B9B0F03C40}">
      <dgm:prSet/>
      <dgm:spPr/>
      <dgm:t>
        <a:bodyPr/>
        <a:lstStyle/>
        <a:p>
          <a:endParaRPr lang="en-US"/>
        </a:p>
      </dgm:t>
    </dgm:pt>
    <dgm:pt modelId="{DADFD952-CDF3-4BEF-AFCB-9FBD868CEDF6}">
      <dgm:prSet/>
      <dgm:spPr/>
      <dgm:t>
        <a:bodyPr/>
        <a:lstStyle/>
        <a:p>
          <a:r>
            <a:rPr lang="en-CA" dirty="0">
              <a:solidFill>
                <a:schemeClr val="tx1"/>
              </a:solidFill>
            </a:rPr>
            <a:t>Economic </a:t>
          </a:r>
          <a:r>
            <a:rPr lang="en-CA" i="1" dirty="0">
              <a:solidFill>
                <a:schemeClr val="tx1"/>
              </a:solidFill>
            </a:rPr>
            <a:t>development</a:t>
          </a:r>
          <a:r>
            <a:rPr lang="en-CA" dirty="0">
              <a:solidFill>
                <a:schemeClr val="tx1"/>
              </a:solidFill>
            </a:rPr>
            <a:t> depends on policy initiatives that affect a nation’s income and wealth leading to degrees of growth, progress, and prosperity.</a:t>
          </a:r>
          <a:endParaRPr lang="en-US" dirty="0">
            <a:solidFill>
              <a:schemeClr val="tx1"/>
            </a:solidFill>
          </a:endParaRPr>
        </a:p>
      </dgm:t>
    </dgm:pt>
    <dgm:pt modelId="{037616B6-2493-4A44-ADD8-67987A5C7358}" type="parTrans" cxnId="{66242CBA-F6AA-4606-A1EA-11E321D9059A}">
      <dgm:prSet/>
      <dgm:spPr/>
      <dgm:t>
        <a:bodyPr/>
        <a:lstStyle/>
        <a:p>
          <a:endParaRPr lang="en-US"/>
        </a:p>
      </dgm:t>
    </dgm:pt>
    <dgm:pt modelId="{4A598C13-3B2F-4691-9C56-965E2113387C}" type="sibTrans" cxnId="{66242CBA-F6AA-4606-A1EA-11E321D9059A}">
      <dgm:prSet/>
      <dgm:spPr/>
      <dgm:t>
        <a:bodyPr/>
        <a:lstStyle/>
        <a:p>
          <a:endParaRPr lang="en-US"/>
        </a:p>
      </dgm:t>
    </dgm:pt>
    <dgm:pt modelId="{50F0D62D-AC0F-4606-BDC8-855C16200216}">
      <dgm:prSet/>
      <dgm:spPr/>
      <dgm:t>
        <a:bodyPr/>
        <a:lstStyle/>
        <a:p>
          <a:r>
            <a:rPr lang="en-CA" dirty="0">
              <a:solidFill>
                <a:schemeClr val="tx1"/>
              </a:solidFill>
            </a:rPr>
            <a:t>Economic </a:t>
          </a:r>
          <a:r>
            <a:rPr lang="en-CA" i="1" dirty="0">
              <a:solidFill>
                <a:schemeClr val="tx1"/>
              </a:solidFill>
            </a:rPr>
            <a:t>growth</a:t>
          </a:r>
          <a:r>
            <a:rPr lang="en-CA" dirty="0">
              <a:solidFill>
                <a:schemeClr val="tx1"/>
              </a:solidFill>
            </a:rPr>
            <a:t> depends on people’s  capabilities related to </a:t>
          </a:r>
          <a:r>
            <a:rPr lang="en-CA" i="1" dirty="0">
              <a:solidFill>
                <a:schemeClr val="tx1"/>
              </a:solidFill>
            </a:rPr>
            <a:t>economic activities </a:t>
          </a:r>
          <a:r>
            <a:rPr lang="en-CA" dirty="0">
              <a:solidFill>
                <a:schemeClr val="tx1"/>
              </a:solidFill>
            </a:rPr>
            <a:t>— in other words, </a:t>
          </a:r>
          <a:r>
            <a:rPr lang="en-CA" b="1" dirty="0">
              <a:solidFill>
                <a:schemeClr val="tx1"/>
              </a:solidFill>
            </a:rPr>
            <a:t>human development</a:t>
          </a:r>
          <a:r>
            <a:rPr lang="en-CA" dirty="0">
              <a:solidFill>
                <a:schemeClr val="tx1"/>
              </a:solidFill>
            </a:rPr>
            <a:t>, which has two meanings.</a:t>
          </a:r>
          <a:endParaRPr lang="en-US" dirty="0">
            <a:solidFill>
              <a:schemeClr val="tx1"/>
            </a:solidFill>
          </a:endParaRPr>
        </a:p>
      </dgm:t>
    </dgm:pt>
    <dgm:pt modelId="{B3D5E2B5-A3DB-492B-9C44-B751EA8EFB5E}" type="parTrans" cxnId="{F0D5C9DB-D803-43D7-840E-F802A81456DF}">
      <dgm:prSet/>
      <dgm:spPr/>
      <dgm:t>
        <a:bodyPr/>
        <a:lstStyle/>
        <a:p>
          <a:endParaRPr lang="en-US"/>
        </a:p>
      </dgm:t>
    </dgm:pt>
    <dgm:pt modelId="{68CD972B-2597-4B52-A2B4-B59C79E06713}" type="sibTrans" cxnId="{F0D5C9DB-D803-43D7-840E-F802A81456DF}">
      <dgm:prSet/>
      <dgm:spPr/>
      <dgm:t>
        <a:bodyPr/>
        <a:lstStyle/>
        <a:p>
          <a:endParaRPr lang="en-US"/>
        </a:p>
      </dgm:t>
    </dgm:pt>
    <dgm:pt modelId="{71A4D5A6-BA09-4563-9F5C-E2D63C8DFC58}" type="pres">
      <dgm:prSet presAssocID="{E2E6FE26-761B-41D0-88BA-A7C18756DB70}" presName="linear" presStyleCnt="0">
        <dgm:presLayoutVars>
          <dgm:animLvl val="lvl"/>
          <dgm:resizeHandles val="exact"/>
        </dgm:presLayoutVars>
      </dgm:prSet>
      <dgm:spPr/>
    </dgm:pt>
    <dgm:pt modelId="{9EA697A5-6467-4C10-9CA0-AAC14A96E6B9}" type="pres">
      <dgm:prSet presAssocID="{6997D1F6-205F-4225-9297-2D165D21B67C}" presName="parentText" presStyleLbl="node1" presStyleIdx="0" presStyleCnt="3">
        <dgm:presLayoutVars>
          <dgm:chMax val="0"/>
          <dgm:bulletEnabled val="1"/>
        </dgm:presLayoutVars>
      </dgm:prSet>
      <dgm:spPr/>
    </dgm:pt>
    <dgm:pt modelId="{F6BADEB8-FF9A-470A-AFA4-BEE2A672A653}" type="pres">
      <dgm:prSet presAssocID="{5A900CD5-7833-460E-B43B-CFE5717539B5}" presName="spacer" presStyleCnt="0"/>
      <dgm:spPr/>
    </dgm:pt>
    <dgm:pt modelId="{38758697-3508-4DD2-8827-EF373164F955}" type="pres">
      <dgm:prSet presAssocID="{DADFD952-CDF3-4BEF-AFCB-9FBD868CEDF6}" presName="parentText" presStyleLbl="node1" presStyleIdx="1" presStyleCnt="3">
        <dgm:presLayoutVars>
          <dgm:chMax val="0"/>
          <dgm:bulletEnabled val="1"/>
        </dgm:presLayoutVars>
      </dgm:prSet>
      <dgm:spPr/>
    </dgm:pt>
    <dgm:pt modelId="{FE8988E1-44D9-4E71-87B1-BD79432F0D51}" type="pres">
      <dgm:prSet presAssocID="{4A598C13-3B2F-4691-9C56-965E2113387C}" presName="spacer" presStyleCnt="0"/>
      <dgm:spPr/>
    </dgm:pt>
    <dgm:pt modelId="{EE74815E-BBE3-4BD0-B5D2-502DC79E32B7}" type="pres">
      <dgm:prSet presAssocID="{50F0D62D-AC0F-4606-BDC8-855C16200216}" presName="parentText" presStyleLbl="node1" presStyleIdx="2" presStyleCnt="3">
        <dgm:presLayoutVars>
          <dgm:chMax val="0"/>
          <dgm:bulletEnabled val="1"/>
        </dgm:presLayoutVars>
      </dgm:prSet>
      <dgm:spPr/>
    </dgm:pt>
  </dgm:ptLst>
  <dgm:cxnLst>
    <dgm:cxn modelId="{6A113226-15AD-4EAF-9505-53AD5BDE0F58}" type="presOf" srcId="{6997D1F6-205F-4225-9297-2D165D21B67C}" destId="{9EA697A5-6467-4C10-9CA0-AAC14A96E6B9}" srcOrd="0" destOrd="0" presId="urn:microsoft.com/office/officeart/2005/8/layout/vList2"/>
    <dgm:cxn modelId="{8B68D07B-56AE-4C81-9563-46297A607B84}" type="presOf" srcId="{50F0D62D-AC0F-4606-BDC8-855C16200216}" destId="{EE74815E-BBE3-4BD0-B5D2-502DC79E32B7}" srcOrd="0" destOrd="0" presId="urn:microsoft.com/office/officeart/2005/8/layout/vList2"/>
    <dgm:cxn modelId="{2A9A077E-7651-402C-BD45-F8B9B0F03C40}" srcId="{E2E6FE26-761B-41D0-88BA-A7C18756DB70}" destId="{6997D1F6-205F-4225-9297-2D165D21B67C}" srcOrd="0" destOrd="0" parTransId="{8E637936-70EF-4D61-954F-D38A71A9707B}" sibTransId="{5A900CD5-7833-460E-B43B-CFE5717539B5}"/>
    <dgm:cxn modelId="{66242CBA-F6AA-4606-A1EA-11E321D9059A}" srcId="{E2E6FE26-761B-41D0-88BA-A7C18756DB70}" destId="{DADFD952-CDF3-4BEF-AFCB-9FBD868CEDF6}" srcOrd="1" destOrd="0" parTransId="{037616B6-2493-4A44-ADD8-67987A5C7358}" sibTransId="{4A598C13-3B2F-4691-9C56-965E2113387C}"/>
    <dgm:cxn modelId="{F633F3C4-F9A9-4F5E-84D5-5D923F3BA679}" type="presOf" srcId="{DADFD952-CDF3-4BEF-AFCB-9FBD868CEDF6}" destId="{38758697-3508-4DD2-8827-EF373164F955}" srcOrd="0" destOrd="0" presId="urn:microsoft.com/office/officeart/2005/8/layout/vList2"/>
    <dgm:cxn modelId="{F06350D8-FEB8-40B5-9199-8B7AED69DD9D}" type="presOf" srcId="{E2E6FE26-761B-41D0-88BA-A7C18756DB70}" destId="{71A4D5A6-BA09-4563-9F5C-E2D63C8DFC58}" srcOrd="0" destOrd="0" presId="urn:microsoft.com/office/officeart/2005/8/layout/vList2"/>
    <dgm:cxn modelId="{F0D5C9DB-D803-43D7-840E-F802A81456DF}" srcId="{E2E6FE26-761B-41D0-88BA-A7C18756DB70}" destId="{50F0D62D-AC0F-4606-BDC8-855C16200216}" srcOrd="2" destOrd="0" parTransId="{B3D5E2B5-A3DB-492B-9C44-B751EA8EFB5E}" sibTransId="{68CD972B-2597-4B52-A2B4-B59C79E06713}"/>
    <dgm:cxn modelId="{598837CF-D087-4758-B212-6744B9730059}" type="presParOf" srcId="{71A4D5A6-BA09-4563-9F5C-E2D63C8DFC58}" destId="{9EA697A5-6467-4C10-9CA0-AAC14A96E6B9}" srcOrd="0" destOrd="0" presId="urn:microsoft.com/office/officeart/2005/8/layout/vList2"/>
    <dgm:cxn modelId="{F7D63E14-0C64-472E-B436-45590A2E9AB4}" type="presParOf" srcId="{71A4D5A6-BA09-4563-9F5C-E2D63C8DFC58}" destId="{F6BADEB8-FF9A-470A-AFA4-BEE2A672A653}" srcOrd="1" destOrd="0" presId="urn:microsoft.com/office/officeart/2005/8/layout/vList2"/>
    <dgm:cxn modelId="{6CF681AB-B5EF-47FA-9FCC-394B560621F0}" type="presParOf" srcId="{71A4D5A6-BA09-4563-9F5C-E2D63C8DFC58}" destId="{38758697-3508-4DD2-8827-EF373164F955}" srcOrd="2" destOrd="0" presId="urn:microsoft.com/office/officeart/2005/8/layout/vList2"/>
    <dgm:cxn modelId="{FD1A9547-530B-4BDD-A586-BCADE8D5B98E}" type="presParOf" srcId="{71A4D5A6-BA09-4563-9F5C-E2D63C8DFC58}" destId="{FE8988E1-44D9-4E71-87B1-BD79432F0D51}" srcOrd="3" destOrd="0" presId="urn:microsoft.com/office/officeart/2005/8/layout/vList2"/>
    <dgm:cxn modelId="{A1B9489E-495A-49CD-B1A2-6E388233B25D}" type="presParOf" srcId="{71A4D5A6-BA09-4563-9F5C-E2D63C8DFC58}" destId="{EE74815E-BBE3-4BD0-B5D2-502DC79E32B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794D74-92CF-4FE3-9A11-84D15DC8F9AC}" type="doc">
      <dgm:prSet loTypeId="urn:microsoft.com/office/officeart/2005/8/layout/hList3" loCatId="list" qsTypeId="urn:microsoft.com/office/officeart/2005/8/quickstyle/simple2" qsCatId="simple" csTypeId="urn:microsoft.com/office/officeart/2005/8/colors/colorful2" csCatId="colorful" phldr="1"/>
      <dgm:spPr/>
      <dgm:t>
        <a:bodyPr/>
        <a:lstStyle/>
        <a:p>
          <a:endParaRPr lang="en-CA"/>
        </a:p>
      </dgm:t>
    </dgm:pt>
    <dgm:pt modelId="{06712551-4570-46D5-88FA-096D9FA8F0E6}">
      <dgm:prSet phldrT="[Text]" phldr="0"/>
      <dgm:spPr/>
      <dgm:t>
        <a:bodyPr/>
        <a:lstStyle/>
        <a:p>
          <a:r>
            <a:rPr lang="en-CA" b="1" dirty="0">
              <a:solidFill>
                <a:schemeClr val="accent5">
                  <a:lumMod val="60000"/>
                  <a:lumOff val="40000"/>
                </a:schemeClr>
              </a:solidFill>
            </a:rPr>
            <a:t>Four Pillars of Sustainability</a:t>
          </a:r>
        </a:p>
      </dgm:t>
    </dgm:pt>
    <dgm:pt modelId="{E517BB6A-07F2-4733-9ADE-708C256A76AA}" type="parTrans" cxnId="{81365920-300D-4BD9-A47E-FB2760432D37}">
      <dgm:prSet/>
      <dgm:spPr/>
      <dgm:t>
        <a:bodyPr/>
        <a:lstStyle/>
        <a:p>
          <a:endParaRPr lang="en-CA"/>
        </a:p>
      </dgm:t>
    </dgm:pt>
    <dgm:pt modelId="{0C0C02A9-6D50-463B-B628-8F92D7B858FA}" type="sibTrans" cxnId="{81365920-300D-4BD9-A47E-FB2760432D37}">
      <dgm:prSet/>
      <dgm:spPr/>
      <dgm:t>
        <a:bodyPr/>
        <a:lstStyle/>
        <a:p>
          <a:endParaRPr lang="en-CA"/>
        </a:p>
      </dgm:t>
    </dgm:pt>
    <dgm:pt modelId="{A776D9CE-1499-4C31-98A3-E9826CAB5456}">
      <dgm:prSet phldrT="[Text]" phldr="0"/>
      <dgm:spPr/>
      <dgm:t>
        <a:bodyPr/>
        <a:lstStyle/>
        <a:p>
          <a:r>
            <a:rPr lang="en-CA" b="1" dirty="0"/>
            <a:t>Social</a:t>
          </a:r>
        </a:p>
      </dgm:t>
    </dgm:pt>
    <dgm:pt modelId="{10B87809-17D1-4552-A8C5-8F507DDD5123}" type="parTrans" cxnId="{933ABCBC-CDC5-4587-913B-9B2123477D7A}">
      <dgm:prSet/>
      <dgm:spPr/>
      <dgm:t>
        <a:bodyPr/>
        <a:lstStyle/>
        <a:p>
          <a:endParaRPr lang="en-CA"/>
        </a:p>
      </dgm:t>
    </dgm:pt>
    <dgm:pt modelId="{FBB4A350-087F-4604-9659-98A4F50A4445}" type="sibTrans" cxnId="{933ABCBC-CDC5-4587-913B-9B2123477D7A}">
      <dgm:prSet/>
      <dgm:spPr/>
      <dgm:t>
        <a:bodyPr/>
        <a:lstStyle/>
        <a:p>
          <a:endParaRPr lang="en-CA"/>
        </a:p>
      </dgm:t>
    </dgm:pt>
    <dgm:pt modelId="{8D2FDA02-E253-486F-BD52-DBAB272C72FA}">
      <dgm:prSet phldrT="[Text]" phldr="0"/>
      <dgm:spPr/>
      <dgm:t>
        <a:bodyPr/>
        <a:lstStyle/>
        <a:p>
          <a:r>
            <a:rPr lang="en-CA" b="1" dirty="0"/>
            <a:t>Economic</a:t>
          </a:r>
        </a:p>
      </dgm:t>
    </dgm:pt>
    <dgm:pt modelId="{1ED05F67-FB69-46C5-BADB-124437DDDDC4}" type="parTrans" cxnId="{25CD268F-AE85-426D-9390-C63D6D147F10}">
      <dgm:prSet/>
      <dgm:spPr/>
      <dgm:t>
        <a:bodyPr/>
        <a:lstStyle/>
        <a:p>
          <a:endParaRPr lang="en-CA"/>
        </a:p>
      </dgm:t>
    </dgm:pt>
    <dgm:pt modelId="{C8AA798D-F632-4686-8A26-58A8610FF1DC}" type="sibTrans" cxnId="{25CD268F-AE85-426D-9390-C63D6D147F10}">
      <dgm:prSet/>
      <dgm:spPr/>
      <dgm:t>
        <a:bodyPr/>
        <a:lstStyle/>
        <a:p>
          <a:endParaRPr lang="en-CA"/>
        </a:p>
      </dgm:t>
    </dgm:pt>
    <dgm:pt modelId="{2D44B142-867B-464C-8021-FA6E3B615827}">
      <dgm:prSet phldrT="[Text]" phldr="0"/>
      <dgm:spPr/>
      <dgm:t>
        <a:bodyPr/>
        <a:lstStyle/>
        <a:p>
          <a:r>
            <a:rPr lang="en-CA" b="1" dirty="0"/>
            <a:t>Cultural</a:t>
          </a:r>
        </a:p>
      </dgm:t>
    </dgm:pt>
    <dgm:pt modelId="{1CA643B5-B7F2-433E-8BA8-CB645DD94C27}" type="parTrans" cxnId="{45F6208F-2A53-4F94-B412-59B3AF4016B6}">
      <dgm:prSet/>
      <dgm:spPr/>
      <dgm:t>
        <a:bodyPr/>
        <a:lstStyle/>
        <a:p>
          <a:endParaRPr lang="en-CA"/>
        </a:p>
      </dgm:t>
    </dgm:pt>
    <dgm:pt modelId="{E7001516-0CD5-4A28-9AAD-1082101938CF}" type="sibTrans" cxnId="{45F6208F-2A53-4F94-B412-59B3AF4016B6}">
      <dgm:prSet/>
      <dgm:spPr/>
      <dgm:t>
        <a:bodyPr/>
        <a:lstStyle/>
        <a:p>
          <a:endParaRPr lang="en-CA"/>
        </a:p>
      </dgm:t>
    </dgm:pt>
    <dgm:pt modelId="{B2CF2BAC-1D5C-4068-9102-80157DAFF159}">
      <dgm:prSet/>
      <dgm:spPr/>
      <dgm:t>
        <a:bodyPr/>
        <a:lstStyle/>
        <a:p>
          <a:r>
            <a:rPr lang="en-CA" b="1" dirty="0"/>
            <a:t>Environmental</a:t>
          </a:r>
        </a:p>
      </dgm:t>
    </dgm:pt>
    <dgm:pt modelId="{25AAA082-EA6B-4269-84E5-31850D64E6A9}" type="parTrans" cxnId="{7E8CF0E3-230F-425F-9589-92A852FFB58E}">
      <dgm:prSet/>
      <dgm:spPr/>
      <dgm:t>
        <a:bodyPr/>
        <a:lstStyle/>
        <a:p>
          <a:endParaRPr lang="en-CA"/>
        </a:p>
      </dgm:t>
    </dgm:pt>
    <dgm:pt modelId="{CE9CB502-DAA0-47BC-A57A-7837E8E32226}" type="sibTrans" cxnId="{7E8CF0E3-230F-425F-9589-92A852FFB58E}">
      <dgm:prSet/>
      <dgm:spPr/>
      <dgm:t>
        <a:bodyPr/>
        <a:lstStyle/>
        <a:p>
          <a:endParaRPr lang="en-CA"/>
        </a:p>
      </dgm:t>
    </dgm:pt>
    <dgm:pt modelId="{FE7B4D3C-E832-4077-90C7-5C2C00AE2510}" type="pres">
      <dgm:prSet presAssocID="{24794D74-92CF-4FE3-9A11-84D15DC8F9AC}" presName="composite" presStyleCnt="0">
        <dgm:presLayoutVars>
          <dgm:chMax val="1"/>
          <dgm:dir/>
          <dgm:resizeHandles val="exact"/>
        </dgm:presLayoutVars>
      </dgm:prSet>
      <dgm:spPr/>
    </dgm:pt>
    <dgm:pt modelId="{40D2CC90-8EEF-40F5-9F65-36B9D932E5B6}" type="pres">
      <dgm:prSet presAssocID="{06712551-4570-46D5-88FA-096D9FA8F0E6}" presName="roof" presStyleLbl="dkBgShp" presStyleIdx="0" presStyleCnt="2"/>
      <dgm:spPr/>
    </dgm:pt>
    <dgm:pt modelId="{AA78F44C-CD04-4420-BEBF-CE1C3685A852}" type="pres">
      <dgm:prSet presAssocID="{06712551-4570-46D5-88FA-096D9FA8F0E6}" presName="pillars" presStyleCnt="0"/>
      <dgm:spPr/>
    </dgm:pt>
    <dgm:pt modelId="{BB12A0EA-FC2F-48F5-93AF-90560E338527}" type="pres">
      <dgm:prSet presAssocID="{06712551-4570-46D5-88FA-096D9FA8F0E6}" presName="pillar1" presStyleLbl="node1" presStyleIdx="0" presStyleCnt="4">
        <dgm:presLayoutVars>
          <dgm:bulletEnabled val="1"/>
        </dgm:presLayoutVars>
      </dgm:prSet>
      <dgm:spPr/>
    </dgm:pt>
    <dgm:pt modelId="{C97C1192-AD19-4D64-93D9-44B3C360D8CD}" type="pres">
      <dgm:prSet presAssocID="{B2CF2BAC-1D5C-4068-9102-80157DAFF159}" presName="pillarX" presStyleLbl="node1" presStyleIdx="1" presStyleCnt="4">
        <dgm:presLayoutVars>
          <dgm:bulletEnabled val="1"/>
        </dgm:presLayoutVars>
      </dgm:prSet>
      <dgm:spPr/>
    </dgm:pt>
    <dgm:pt modelId="{3D6407C3-7FA6-446C-8224-1B2795D6510D}" type="pres">
      <dgm:prSet presAssocID="{8D2FDA02-E253-486F-BD52-DBAB272C72FA}" presName="pillarX" presStyleLbl="node1" presStyleIdx="2" presStyleCnt="4">
        <dgm:presLayoutVars>
          <dgm:bulletEnabled val="1"/>
        </dgm:presLayoutVars>
      </dgm:prSet>
      <dgm:spPr/>
    </dgm:pt>
    <dgm:pt modelId="{907ED0A6-7FA0-4C62-8AC1-1AF11C2DDF60}" type="pres">
      <dgm:prSet presAssocID="{2D44B142-867B-464C-8021-FA6E3B615827}" presName="pillarX" presStyleLbl="node1" presStyleIdx="3" presStyleCnt="4">
        <dgm:presLayoutVars>
          <dgm:bulletEnabled val="1"/>
        </dgm:presLayoutVars>
      </dgm:prSet>
      <dgm:spPr/>
    </dgm:pt>
    <dgm:pt modelId="{DC238E48-5F93-4254-A452-74580518C519}" type="pres">
      <dgm:prSet presAssocID="{06712551-4570-46D5-88FA-096D9FA8F0E6}" presName="base" presStyleLbl="dkBgShp" presStyleIdx="1" presStyleCnt="2"/>
      <dgm:spPr/>
    </dgm:pt>
  </dgm:ptLst>
  <dgm:cxnLst>
    <dgm:cxn modelId="{81365920-300D-4BD9-A47E-FB2760432D37}" srcId="{24794D74-92CF-4FE3-9A11-84D15DC8F9AC}" destId="{06712551-4570-46D5-88FA-096D9FA8F0E6}" srcOrd="0" destOrd="0" parTransId="{E517BB6A-07F2-4733-9ADE-708C256A76AA}" sibTransId="{0C0C02A9-6D50-463B-B628-8F92D7B858FA}"/>
    <dgm:cxn modelId="{45F6208F-2A53-4F94-B412-59B3AF4016B6}" srcId="{06712551-4570-46D5-88FA-096D9FA8F0E6}" destId="{2D44B142-867B-464C-8021-FA6E3B615827}" srcOrd="3" destOrd="0" parTransId="{1CA643B5-B7F2-433E-8BA8-CB645DD94C27}" sibTransId="{E7001516-0CD5-4A28-9AAD-1082101938CF}"/>
    <dgm:cxn modelId="{25CD268F-AE85-426D-9390-C63D6D147F10}" srcId="{06712551-4570-46D5-88FA-096D9FA8F0E6}" destId="{8D2FDA02-E253-486F-BD52-DBAB272C72FA}" srcOrd="2" destOrd="0" parTransId="{1ED05F67-FB69-46C5-BADB-124437DDDDC4}" sibTransId="{C8AA798D-F632-4686-8A26-58A8610FF1DC}"/>
    <dgm:cxn modelId="{4FC061A0-457F-4F3A-AD42-24AA548E0DE7}" type="presOf" srcId="{06712551-4570-46D5-88FA-096D9FA8F0E6}" destId="{40D2CC90-8EEF-40F5-9F65-36B9D932E5B6}" srcOrd="0" destOrd="0" presId="urn:microsoft.com/office/officeart/2005/8/layout/hList3"/>
    <dgm:cxn modelId="{E79F52A8-02AF-48D5-9CCF-757E9B4563BF}" type="presOf" srcId="{B2CF2BAC-1D5C-4068-9102-80157DAFF159}" destId="{C97C1192-AD19-4D64-93D9-44B3C360D8CD}" srcOrd="0" destOrd="0" presId="urn:microsoft.com/office/officeart/2005/8/layout/hList3"/>
    <dgm:cxn modelId="{8B0893BA-23BA-4BA7-A17E-A9D18EDBDD6C}" type="presOf" srcId="{8D2FDA02-E253-486F-BD52-DBAB272C72FA}" destId="{3D6407C3-7FA6-446C-8224-1B2795D6510D}" srcOrd="0" destOrd="0" presId="urn:microsoft.com/office/officeart/2005/8/layout/hList3"/>
    <dgm:cxn modelId="{933ABCBC-CDC5-4587-913B-9B2123477D7A}" srcId="{06712551-4570-46D5-88FA-096D9FA8F0E6}" destId="{A776D9CE-1499-4C31-98A3-E9826CAB5456}" srcOrd="0" destOrd="0" parTransId="{10B87809-17D1-4552-A8C5-8F507DDD5123}" sibTransId="{FBB4A350-087F-4604-9659-98A4F50A4445}"/>
    <dgm:cxn modelId="{5DB586C8-2489-46D8-BAEF-CD5EB6068AC0}" type="presOf" srcId="{A776D9CE-1499-4C31-98A3-E9826CAB5456}" destId="{BB12A0EA-FC2F-48F5-93AF-90560E338527}" srcOrd="0" destOrd="0" presId="urn:microsoft.com/office/officeart/2005/8/layout/hList3"/>
    <dgm:cxn modelId="{D97DD3E3-3D75-4B86-9722-463ED87A91B0}" type="presOf" srcId="{2D44B142-867B-464C-8021-FA6E3B615827}" destId="{907ED0A6-7FA0-4C62-8AC1-1AF11C2DDF60}" srcOrd="0" destOrd="0" presId="urn:microsoft.com/office/officeart/2005/8/layout/hList3"/>
    <dgm:cxn modelId="{7E8CF0E3-230F-425F-9589-92A852FFB58E}" srcId="{06712551-4570-46D5-88FA-096D9FA8F0E6}" destId="{B2CF2BAC-1D5C-4068-9102-80157DAFF159}" srcOrd="1" destOrd="0" parTransId="{25AAA082-EA6B-4269-84E5-31850D64E6A9}" sibTransId="{CE9CB502-DAA0-47BC-A57A-7837E8E32226}"/>
    <dgm:cxn modelId="{31E5A0EF-F2FC-4D59-88FC-D9C7FB2D4A15}" type="presOf" srcId="{24794D74-92CF-4FE3-9A11-84D15DC8F9AC}" destId="{FE7B4D3C-E832-4077-90C7-5C2C00AE2510}" srcOrd="0" destOrd="0" presId="urn:microsoft.com/office/officeart/2005/8/layout/hList3"/>
    <dgm:cxn modelId="{B41EEA90-E9F6-441E-B2DA-73C169F991BA}" type="presParOf" srcId="{FE7B4D3C-E832-4077-90C7-5C2C00AE2510}" destId="{40D2CC90-8EEF-40F5-9F65-36B9D932E5B6}" srcOrd="0" destOrd="0" presId="urn:microsoft.com/office/officeart/2005/8/layout/hList3"/>
    <dgm:cxn modelId="{88CD1641-DF93-48A3-ABFE-4C69FD103CB3}" type="presParOf" srcId="{FE7B4D3C-E832-4077-90C7-5C2C00AE2510}" destId="{AA78F44C-CD04-4420-BEBF-CE1C3685A852}" srcOrd="1" destOrd="0" presId="urn:microsoft.com/office/officeart/2005/8/layout/hList3"/>
    <dgm:cxn modelId="{9F4FA220-E817-42E9-BB1B-B65D36C5A4AB}" type="presParOf" srcId="{AA78F44C-CD04-4420-BEBF-CE1C3685A852}" destId="{BB12A0EA-FC2F-48F5-93AF-90560E338527}" srcOrd="0" destOrd="0" presId="urn:microsoft.com/office/officeart/2005/8/layout/hList3"/>
    <dgm:cxn modelId="{360A833E-CBA0-4EFE-B0B6-7D2A5BB18D12}" type="presParOf" srcId="{AA78F44C-CD04-4420-BEBF-CE1C3685A852}" destId="{C97C1192-AD19-4D64-93D9-44B3C360D8CD}" srcOrd="1" destOrd="0" presId="urn:microsoft.com/office/officeart/2005/8/layout/hList3"/>
    <dgm:cxn modelId="{77795176-464C-4270-8E33-A95F960EBFD6}" type="presParOf" srcId="{AA78F44C-CD04-4420-BEBF-CE1C3685A852}" destId="{3D6407C3-7FA6-446C-8224-1B2795D6510D}" srcOrd="2" destOrd="0" presId="urn:microsoft.com/office/officeart/2005/8/layout/hList3"/>
    <dgm:cxn modelId="{8444DD87-C3FA-4C62-A2F5-C79A661684A4}" type="presParOf" srcId="{AA78F44C-CD04-4420-BEBF-CE1C3685A852}" destId="{907ED0A6-7FA0-4C62-8AC1-1AF11C2DDF60}" srcOrd="3" destOrd="0" presId="urn:microsoft.com/office/officeart/2005/8/layout/hList3"/>
    <dgm:cxn modelId="{AB091B7E-7E4F-408B-9F4E-24ADDB5FEF85}" type="presParOf" srcId="{FE7B4D3C-E832-4077-90C7-5C2C00AE2510}" destId="{DC238E48-5F93-4254-A452-74580518C51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D9BF62-F20D-400A-897C-3C5F802E6E2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115A18E-D007-4119-9AED-BB05B89C4C10}">
      <dgm:prSet/>
      <dgm:spPr/>
      <dgm:t>
        <a:bodyPr/>
        <a:lstStyle/>
        <a:p>
          <a:r>
            <a:rPr lang="en-CA" dirty="0">
              <a:solidFill>
                <a:schemeClr val="tx1"/>
              </a:solidFill>
            </a:rPr>
            <a:t>Incorporate social innovations, and technologies into social development programs, so the latter promote well-being</a:t>
          </a:r>
          <a:endParaRPr lang="en-US" dirty="0">
            <a:solidFill>
              <a:schemeClr val="tx1"/>
            </a:solidFill>
          </a:endParaRPr>
        </a:p>
      </dgm:t>
    </dgm:pt>
    <dgm:pt modelId="{BF7A5725-7E91-43F7-8661-4CF114D754CE}" type="parTrans" cxnId="{0457E8E8-AA37-43A7-996B-628000EE5D59}">
      <dgm:prSet/>
      <dgm:spPr/>
      <dgm:t>
        <a:bodyPr/>
        <a:lstStyle/>
        <a:p>
          <a:endParaRPr lang="en-US"/>
        </a:p>
      </dgm:t>
    </dgm:pt>
    <dgm:pt modelId="{80F23478-EF83-42CF-B106-D52B24B8E737}" type="sibTrans" cxnId="{0457E8E8-AA37-43A7-996B-628000EE5D59}">
      <dgm:prSet/>
      <dgm:spPr/>
      <dgm:t>
        <a:bodyPr/>
        <a:lstStyle/>
        <a:p>
          <a:endParaRPr lang="en-US"/>
        </a:p>
      </dgm:t>
    </dgm:pt>
    <dgm:pt modelId="{B79919E4-C9B1-495F-B569-BC32C75C75CA}">
      <dgm:prSet/>
      <dgm:spPr/>
      <dgm:t>
        <a:bodyPr/>
        <a:lstStyle/>
        <a:p>
          <a:r>
            <a:rPr lang="en-CA" dirty="0">
              <a:solidFill>
                <a:schemeClr val="tx1"/>
              </a:solidFill>
            </a:rPr>
            <a:t>Collaborative climate action and disaster risk management to bolster resilience</a:t>
          </a:r>
          <a:endParaRPr lang="en-US" dirty="0">
            <a:solidFill>
              <a:schemeClr val="tx1"/>
            </a:solidFill>
          </a:endParaRPr>
        </a:p>
      </dgm:t>
    </dgm:pt>
    <dgm:pt modelId="{55D661BE-C0A5-49A8-BCCF-4B1D2FA42ABD}" type="parTrans" cxnId="{2211F647-1021-41E3-91A8-D94DE3817E95}">
      <dgm:prSet/>
      <dgm:spPr/>
      <dgm:t>
        <a:bodyPr/>
        <a:lstStyle/>
        <a:p>
          <a:endParaRPr lang="en-US"/>
        </a:p>
      </dgm:t>
    </dgm:pt>
    <dgm:pt modelId="{1EC6BD7B-59C2-4848-89F0-C2A6370A95E5}" type="sibTrans" cxnId="{2211F647-1021-41E3-91A8-D94DE3817E95}">
      <dgm:prSet/>
      <dgm:spPr/>
      <dgm:t>
        <a:bodyPr/>
        <a:lstStyle/>
        <a:p>
          <a:endParaRPr lang="en-US"/>
        </a:p>
      </dgm:t>
    </dgm:pt>
    <dgm:pt modelId="{4F4A5E1B-6CA9-451B-B15F-B1A9892A0EB8}">
      <dgm:prSet/>
      <dgm:spPr/>
      <dgm:t>
        <a:bodyPr/>
        <a:lstStyle/>
        <a:p>
          <a:r>
            <a:rPr lang="en-CA" dirty="0">
              <a:solidFill>
                <a:schemeClr val="tx1"/>
              </a:solidFill>
            </a:rPr>
            <a:t>Decent work, ecocultural livelihoods, and inclusive tourism  highlight reciprocal relationships between social systems and nature/ecosystems that contribute to justice and equity</a:t>
          </a:r>
          <a:endParaRPr lang="en-US" dirty="0">
            <a:solidFill>
              <a:schemeClr val="tx1"/>
            </a:solidFill>
          </a:endParaRPr>
        </a:p>
      </dgm:t>
    </dgm:pt>
    <dgm:pt modelId="{0E0958BC-1405-4745-B74A-77CD07DA6BE9}" type="parTrans" cxnId="{E648CF4F-9152-46A0-9851-FF3DA0774814}">
      <dgm:prSet/>
      <dgm:spPr/>
      <dgm:t>
        <a:bodyPr/>
        <a:lstStyle/>
        <a:p>
          <a:endParaRPr lang="en-US"/>
        </a:p>
      </dgm:t>
    </dgm:pt>
    <dgm:pt modelId="{F9E22C1D-E8DF-402F-819B-C2212611D63A}" type="sibTrans" cxnId="{E648CF4F-9152-46A0-9851-FF3DA0774814}">
      <dgm:prSet/>
      <dgm:spPr/>
      <dgm:t>
        <a:bodyPr/>
        <a:lstStyle/>
        <a:p>
          <a:endParaRPr lang="en-US"/>
        </a:p>
      </dgm:t>
    </dgm:pt>
    <dgm:pt modelId="{18319373-1283-4932-8690-48D77C761130}">
      <dgm:prSet/>
      <dgm:spPr/>
      <dgm:t>
        <a:bodyPr/>
        <a:lstStyle/>
        <a:p>
          <a:r>
            <a:rPr lang="en-CA" dirty="0">
              <a:solidFill>
                <a:schemeClr val="tx1"/>
              </a:solidFill>
            </a:rPr>
            <a:t>Social and ecological determinants of health (i.e., social and ecological factors are connected to health and well-being)</a:t>
          </a:r>
          <a:endParaRPr lang="en-US" dirty="0">
            <a:solidFill>
              <a:schemeClr val="tx1"/>
            </a:solidFill>
          </a:endParaRPr>
        </a:p>
      </dgm:t>
    </dgm:pt>
    <dgm:pt modelId="{4F23A5D2-381C-48C8-AC57-81BEC242DB49}" type="parTrans" cxnId="{F5805953-2699-48A9-9A21-FFB798F68A6C}">
      <dgm:prSet/>
      <dgm:spPr/>
      <dgm:t>
        <a:bodyPr/>
        <a:lstStyle/>
        <a:p>
          <a:endParaRPr lang="en-US"/>
        </a:p>
      </dgm:t>
    </dgm:pt>
    <dgm:pt modelId="{2243C5E1-13D2-4437-B74A-598EF9893CAD}" type="sibTrans" cxnId="{F5805953-2699-48A9-9A21-FFB798F68A6C}">
      <dgm:prSet/>
      <dgm:spPr/>
      <dgm:t>
        <a:bodyPr/>
        <a:lstStyle/>
        <a:p>
          <a:endParaRPr lang="en-US"/>
        </a:p>
      </dgm:t>
    </dgm:pt>
    <dgm:pt modelId="{DA6A85D8-292B-46E4-8C49-BCF3619FFEDB}">
      <dgm:prSet/>
      <dgm:spPr/>
      <dgm:t>
        <a:bodyPr/>
        <a:lstStyle/>
        <a:p>
          <a:r>
            <a:rPr lang="en-CA" dirty="0">
              <a:solidFill>
                <a:schemeClr val="tx1"/>
              </a:solidFill>
            </a:rPr>
            <a:t>Food and nutrition systems for human ecological well-being (based on home economics’ human ecological perspective)</a:t>
          </a:r>
          <a:endParaRPr lang="en-US" dirty="0">
            <a:solidFill>
              <a:schemeClr val="tx1"/>
            </a:solidFill>
          </a:endParaRPr>
        </a:p>
      </dgm:t>
    </dgm:pt>
    <dgm:pt modelId="{F0325267-DD59-480C-8283-6A952623C23E}" type="parTrans" cxnId="{5819668A-808E-4573-AB30-750A1411C8A6}">
      <dgm:prSet/>
      <dgm:spPr/>
      <dgm:t>
        <a:bodyPr/>
        <a:lstStyle/>
        <a:p>
          <a:endParaRPr lang="en-US"/>
        </a:p>
      </dgm:t>
    </dgm:pt>
    <dgm:pt modelId="{21B6DD19-38E6-4523-98E2-3F89568AB124}" type="sibTrans" cxnId="{5819668A-808E-4573-AB30-750A1411C8A6}">
      <dgm:prSet/>
      <dgm:spPr/>
      <dgm:t>
        <a:bodyPr/>
        <a:lstStyle/>
        <a:p>
          <a:endParaRPr lang="en-US"/>
        </a:p>
      </dgm:t>
    </dgm:pt>
    <dgm:pt modelId="{26C1E4D8-0D50-4FF5-B6F4-1EF58B461720}" type="pres">
      <dgm:prSet presAssocID="{2ED9BF62-F20D-400A-897C-3C5F802E6E28}" presName="linear" presStyleCnt="0">
        <dgm:presLayoutVars>
          <dgm:animLvl val="lvl"/>
          <dgm:resizeHandles val="exact"/>
        </dgm:presLayoutVars>
      </dgm:prSet>
      <dgm:spPr/>
    </dgm:pt>
    <dgm:pt modelId="{BC977035-7B00-4D65-8676-1C5656CDDD0A}" type="pres">
      <dgm:prSet presAssocID="{5115A18E-D007-4119-9AED-BB05B89C4C10}" presName="parentText" presStyleLbl="node1" presStyleIdx="0" presStyleCnt="5">
        <dgm:presLayoutVars>
          <dgm:chMax val="0"/>
          <dgm:bulletEnabled val="1"/>
        </dgm:presLayoutVars>
      </dgm:prSet>
      <dgm:spPr/>
    </dgm:pt>
    <dgm:pt modelId="{79E02D6E-205E-4674-8AD2-6986A2D398E2}" type="pres">
      <dgm:prSet presAssocID="{80F23478-EF83-42CF-B106-D52B24B8E737}" presName="spacer" presStyleCnt="0"/>
      <dgm:spPr/>
    </dgm:pt>
    <dgm:pt modelId="{66742D35-FE29-41A4-A47C-5B9FF1E43487}" type="pres">
      <dgm:prSet presAssocID="{B79919E4-C9B1-495F-B569-BC32C75C75CA}" presName="parentText" presStyleLbl="node1" presStyleIdx="1" presStyleCnt="5">
        <dgm:presLayoutVars>
          <dgm:chMax val="0"/>
          <dgm:bulletEnabled val="1"/>
        </dgm:presLayoutVars>
      </dgm:prSet>
      <dgm:spPr/>
    </dgm:pt>
    <dgm:pt modelId="{09FA78A9-CD61-4493-A215-EC891DBD7254}" type="pres">
      <dgm:prSet presAssocID="{1EC6BD7B-59C2-4848-89F0-C2A6370A95E5}" presName="spacer" presStyleCnt="0"/>
      <dgm:spPr/>
    </dgm:pt>
    <dgm:pt modelId="{017BDEF5-2F0F-4C28-9589-D22B0C6B4785}" type="pres">
      <dgm:prSet presAssocID="{4F4A5E1B-6CA9-451B-B15F-B1A9892A0EB8}" presName="parentText" presStyleLbl="node1" presStyleIdx="2" presStyleCnt="5">
        <dgm:presLayoutVars>
          <dgm:chMax val="0"/>
          <dgm:bulletEnabled val="1"/>
        </dgm:presLayoutVars>
      </dgm:prSet>
      <dgm:spPr/>
    </dgm:pt>
    <dgm:pt modelId="{1E183B3F-831B-4B5A-BB2D-C90DD2118FE9}" type="pres">
      <dgm:prSet presAssocID="{F9E22C1D-E8DF-402F-819B-C2212611D63A}" presName="spacer" presStyleCnt="0"/>
      <dgm:spPr/>
    </dgm:pt>
    <dgm:pt modelId="{1CDA409F-FD7E-48D8-BE74-9B91D0080A35}" type="pres">
      <dgm:prSet presAssocID="{18319373-1283-4932-8690-48D77C761130}" presName="parentText" presStyleLbl="node1" presStyleIdx="3" presStyleCnt="5">
        <dgm:presLayoutVars>
          <dgm:chMax val="0"/>
          <dgm:bulletEnabled val="1"/>
        </dgm:presLayoutVars>
      </dgm:prSet>
      <dgm:spPr/>
    </dgm:pt>
    <dgm:pt modelId="{26100AA9-0A56-4A7F-AB6A-7C421C3DE2EB}" type="pres">
      <dgm:prSet presAssocID="{2243C5E1-13D2-4437-B74A-598EF9893CAD}" presName="spacer" presStyleCnt="0"/>
      <dgm:spPr/>
    </dgm:pt>
    <dgm:pt modelId="{3880071F-A6A3-44F6-9084-D24F83AF2429}" type="pres">
      <dgm:prSet presAssocID="{DA6A85D8-292B-46E4-8C49-BCF3619FFEDB}" presName="parentText" presStyleLbl="node1" presStyleIdx="4" presStyleCnt="5">
        <dgm:presLayoutVars>
          <dgm:chMax val="0"/>
          <dgm:bulletEnabled val="1"/>
        </dgm:presLayoutVars>
      </dgm:prSet>
      <dgm:spPr/>
    </dgm:pt>
  </dgm:ptLst>
  <dgm:cxnLst>
    <dgm:cxn modelId="{9A945036-EE04-4027-982B-00BD4ACA64C3}" type="presOf" srcId="{4F4A5E1B-6CA9-451B-B15F-B1A9892A0EB8}" destId="{017BDEF5-2F0F-4C28-9589-D22B0C6B4785}" srcOrd="0" destOrd="0" presId="urn:microsoft.com/office/officeart/2005/8/layout/vList2"/>
    <dgm:cxn modelId="{2211F647-1021-41E3-91A8-D94DE3817E95}" srcId="{2ED9BF62-F20D-400A-897C-3C5F802E6E28}" destId="{B79919E4-C9B1-495F-B569-BC32C75C75CA}" srcOrd="1" destOrd="0" parTransId="{55D661BE-C0A5-49A8-BCCF-4B1D2FA42ABD}" sibTransId="{1EC6BD7B-59C2-4848-89F0-C2A6370A95E5}"/>
    <dgm:cxn modelId="{1211374A-05E4-4D6E-9AAE-3683449E92AA}" type="presOf" srcId="{DA6A85D8-292B-46E4-8C49-BCF3619FFEDB}" destId="{3880071F-A6A3-44F6-9084-D24F83AF2429}" srcOrd="0" destOrd="0" presId="urn:microsoft.com/office/officeart/2005/8/layout/vList2"/>
    <dgm:cxn modelId="{E648CF4F-9152-46A0-9851-FF3DA0774814}" srcId="{2ED9BF62-F20D-400A-897C-3C5F802E6E28}" destId="{4F4A5E1B-6CA9-451B-B15F-B1A9892A0EB8}" srcOrd="2" destOrd="0" parTransId="{0E0958BC-1405-4745-B74A-77CD07DA6BE9}" sibTransId="{F9E22C1D-E8DF-402F-819B-C2212611D63A}"/>
    <dgm:cxn modelId="{F5805953-2699-48A9-9A21-FFB798F68A6C}" srcId="{2ED9BF62-F20D-400A-897C-3C5F802E6E28}" destId="{18319373-1283-4932-8690-48D77C761130}" srcOrd="3" destOrd="0" parTransId="{4F23A5D2-381C-48C8-AC57-81BEC242DB49}" sibTransId="{2243C5E1-13D2-4437-B74A-598EF9893CAD}"/>
    <dgm:cxn modelId="{5819668A-808E-4573-AB30-750A1411C8A6}" srcId="{2ED9BF62-F20D-400A-897C-3C5F802E6E28}" destId="{DA6A85D8-292B-46E4-8C49-BCF3619FFEDB}" srcOrd="4" destOrd="0" parTransId="{F0325267-DD59-480C-8283-6A952623C23E}" sibTransId="{21B6DD19-38E6-4523-98E2-3F89568AB124}"/>
    <dgm:cxn modelId="{EC2FA59C-10B7-4A3A-B4C4-F4AAD11A9DDC}" type="presOf" srcId="{2ED9BF62-F20D-400A-897C-3C5F802E6E28}" destId="{26C1E4D8-0D50-4FF5-B6F4-1EF58B461720}" srcOrd="0" destOrd="0" presId="urn:microsoft.com/office/officeart/2005/8/layout/vList2"/>
    <dgm:cxn modelId="{F10F0DBC-A3DF-45F5-A029-64DFAEE6ADFA}" type="presOf" srcId="{B79919E4-C9B1-495F-B569-BC32C75C75CA}" destId="{66742D35-FE29-41A4-A47C-5B9FF1E43487}" srcOrd="0" destOrd="0" presId="urn:microsoft.com/office/officeart/2005/8/layout/vList2"/>
    <dgm:cxn modelId="{0952B8D0-EF1F-4E27-BE9C-231A080BB825}" type="presOf" srcId="{18319373-1283-4932-8690-48D77C761130}" destId="{1CDA409F-FD7E-48D8-BE74-9B91D0080A35}" srcOrd="0" destOrd="0" presId="urn:microsoft.com/office/officeart/2005/8/layout/vList2"/>
    <dgm:cxn modelId="{0457E8E8-AA37-43A7-996B-628000EE5D59}" srcId="{2ED9BF62-F20D-400A-897C-3C5F802E6E28}" destId="{5115A18E-D007-4119-9AED-BB05B89C4C10}" srcOrd="0" destOrd="0" parTransId="{BF7A5725-7E91-43F7-8661-4CF114D754CE}" sibTransId="{80F23478-EF83-42CF-B106-D52B24B8E737}"/>
    <dgm:cxn modelId="{A9AED2EA-D493-4B95-8927-8F47408D973B}" type="presOf" srcId="{5115A18E-D007-4119-9AED-BB05B89C4C10}" destId="{BC977035-7B00-4D65-8676-1C5656CDDD0A}" srcOrd="0" destOrd="0" presId="urn:microsoft.com/office/officeart/2005/8/layout/vList2"/>
    <dgm:cxn modelId="{0139F280-3F4C-46FE-9E5C-E83871F216CE}" type="presParOf" srcId="{26C1E4D8-0D50-4FF5-B6F4-1EF58B461720}" destId="{BC977035-7B00-4D65-8676-1C5656CDDD0A}" srcOrd="0" destOrd="0" presId="urn:microsoft.com/office/officeart/2005/8/layout/vList2"/>
    <dgm:cxn modelId="{83CA25CC-3DBC-44B4-9BD8-AB53EC69B1EE}" type="presParOf" srcId="{26C1E4D8-0D50-4FF5-B6F4-1EF58B461720}" destId="{79E02D6E-205E-4674-8AD2-6986A2D398E2}" srcOrd="1" destOrd="0" presId="urn:microsoft.com/office/officeart/2005/8/layout/vList2"/>
    <dgm:cxn modelId="{E585FEC3-27E0-48D8-ACF1-F11C2FB1DF03}" type="presParOf" srcId="{26C1E4D8-0D50-4FF5-B6F4-1EF58B461720}" destId="{66742D35-FE29-41A4-A47C-5B9FF1E43487}" srcOrd="2" destOrd="0" presId="urn:microsoft.com/office/officeart/2005/8/layout/vList2"/>
    <dgm:cxn modelId="{F73FDB59-1E66-47BA-961F-7292F345B3BF}" type="presParOf" srcId="{26C1E4D8-0D50-4FF5-B6F4-1EF58B461720}" destId="{09FA78A9-CD61-4493-A215-EC891DBD7254}" srcOrd="3" destOrd="0" presId="urn:microsoft.com/office/officeart/2005/8/layout/vList2"/>
    <dgm:cxn modelId="{86E2D13E-6113-4BBE-BAAE-8C18F2682C52}" type="presParOf" srcId="{26C1E4D8-0D50-4FF5-B6F4-1EF58B461720}" destId="{017BDEF5-2F0F-4C28-9589-D22B0C6B4785}" srcOrd="4" destOrd="0" presId="urn:microsoft.com/office/officeart/2005/8/layout/vList2"/>
    <dgm:cxn modelId="{27A15EB6-3558-43CE-B681-C8B40312B4B4}" type="presParOf" srcId="{26C1E4D8-0D50-4FF5-B6F4-1EF58B461720}" destId="{1E183B3F-831B-4B5A-BB2D-C90DD2118FE9}" srcOrd="5" destOrd="0" presId="urn:microsoft.com/office/officeart/2005/8/layout/vList2"/>
    <dgm:cxn modelId="{735E8309-B5F5-4351-9880-67B20EBD8918}" type="presParOf" srcId="{26C1E4D8-0D50-4FF5-B6F4-1EF58B461720}" destId="{1CDA409F-FD7E-48D8-BE74-9B91D0080A35}" srcOrd="6" destOrd="0" presId="urn:microsoft.com/office/officeart/2005/8/layout/vList2"/>
    <dgm:cxn modelId="{42DC8EA5-7CCD-452B-B954-2D580DE24D13}" type="presParOf" srcId="{26C1E4D8-0D50-4FF5-B6F4-1EF58B461720}" destId="{26100AA9-0A56-4A7F-AB6A-7C421C3DE2EB}" srcOrd="7" destOrd="0" presId="urn:microsoft.com/office/officeart/2005/8/layout/vList2"/>
    <dgm:cxn modelId="{838219FE-DEC8-48D8-82BE-1A25EC4EB3E4}" type="presParOf" srcId="{26C1E4D8-0D50-4FF5-B6F4-1EF58B461720}" destId="{3880071F-A6A3-44F6-9084-D24F83AF242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AC4F1E-E585-4CBB-AD7B-2CDDA5D9203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CE386B7-D945-4A58-A23B-43D241758A5A}">
      <dgm:prSet/>
      <dgm:spPr/>
      <dgm:t>
        <a:bodyPr/>
        <a:lstStyle/>
        <a:p>
          <a:r>
            <a:rPr lang="en-CA" dirty="0">
              <a:solidFill>
                <a:srgbClr val="0070C0"/>
              </a:solidFill>
            </a:rPr>
            <a:t>Late 1980s </a:t>
          </a:r>
        </a:p>
        <a:p>
          <a:r>
            <a:rPr lang="en-CA" dirty="0"/>
            <a:t>Nicolescu’s (Romanian theoretical quantum physicist) </a:t>
          </a:r>
          <a:r>
            <a:rPr lang="en-CA" b="1" dirty="0"/>
            <a:t>methodology</a:t>
          </a:r>
          <a:r>
            <a:rPr lang="en-CA" dirty="0"/>
            <a:t> for creating holistic and integrated knowledge informed by 3 philosophical axioms: (a) multiple levels of Reality (subjective and objective) mediated by the Hidden Third; (b) complex, embodied, and emergent knowledge; and (c) inclusive and complexity logics (some people add transdisciplinary values – axiology)</a:t>
          </a:r>
        </a:p>
      </dgm:t>
    </dgm:pt>
    <dgm:pt modelId="{A90BF477-01D7-49D5-888B-58A67344A23B}" type="parTrans" cxnId="{41998B61-7E52-47F2-A533-E1134E2F77D6}">
      <dgm:prSet/>
      <dgm:spPr/>
      <dgm:t>
        <a:bodyPr/>
        <a:lstStyle/>
        <a:p>
          <a:endParaRPr lang="en-US"/>
        </a:p>
      </dgm:t>
    </dgm:pt>
    <dgm:pt modelId="{543884E6-9CE7-4231-8325-DC9320F57F23}" type="sibTrans" cxnId="{41998B61-7E52-47F2-A533-E1134E2F77D6}">
      <dgm:prSet/>
      <dgm:spPr/>
      <dgm:t>
        <a:bodyPr/>
        <a:lstStyle/>
        <a:p>
          <a:endParaRPr lang="en-US"/>
        </a:p>
      </dgm:t>
    </dgm:pt>
    <dgm:pt modelId="{C70F8BFD-B1FF-4C96-B7C1-ABC40250FA49}">
      <dgm:prSet/>
      <dgm:spPr/>
      <dgm:t>
        <a:bodyPr/>
        <a:lstStyle/>
        <a:p>
          <a:r>
            <a:rPr lang="en-CA" dirty="0">
              <a:solidFill>
                <a:srgbClr val="0070C0"/>
              </a:solidFill>
            </a:rPr>
            <a:t>2001</a:t>
          </a:r>
          <a:r>
            <a:rPr lang="en-CA" dirty="0"/>
            <a:t> </a:t>
          </a:r>
        </a:p>
        <a:p>
          <a:r>
            <a:rPr lang="en-CA" dirty="0"/>
            <a:t>Zurich </a:t>
          </a:r>
          <a:r>
            <a:rPr lang="en-CA" b="1" dirty="0"/>
            <a:t>pragmatic</a:t>
          </a:r>
          <a:r>
            <a:rPr lang="en-CA" dirty="0"/>
            <a:t> </a:t>
          </a:r>
          <a:r>
            <a:rPr lang="en-CA" b="1" dirty="0"/>
            <a:t>approach</a:t>
          </a:r>
          <a:r>
            <a:rPr lang="en-CA" dirty="0"/>
            <a:t> (solidified at a conference) of doing science with society aided by technology and drawing on already-existing Mode 2 knowledge production and postnormal science</a:t>
          </a:r>
          <a:endParaRPr lang="en-US" dirty="0"/>
        </a:p>
      </dgm:t>
    </dgm:pt>
    <dgm:pt modelId="{AAA55E8F-D92F-46BD-B9CB-485ED4BA14D9}" type="parTrans" cxnId="{8CF198C1-AF1A-4E87-BDFD-FBAC0DB82FB7}">
      <dgm:prSet/>
      <dgm:spPr/>
      <dgm:t>
        <a:bodyPr/>
        <a:lstStyle/>
        <a:p>
          <a:endParaRPr lang="en-US"/>
        </a:p>
      </dgm:t>
    </dgm:pt>
    <dgm:pt modelId="{2FAA5738-35DE-4733-831A-758FA26E4DD0}" type="sibTrans" cxnId="{8CF198C1-AF1A-4E87-BDFD-FBAC0DB82FB7}">
      <dgm:prSet/>
      <dgm:spPr/>
      <dgm:t>
        <a:bodyPr/>
        <a:lstStyle/>
        <a:p>
          <a:endParaRPr lang="en-US"/>
        </a:p>
      </dgm:t>
    </dgm:pt>
    <dgm:pt modelId="{A4409D44-0427-47B4-9EA5-90E5BDD3CB7C}">
      <dgm:prSet/>
      <dgm:spPr/>
      <dgm:t>
        <a:bodyPr/>
        <a:lstStyle/>
        <a:p>
          <a:r>
            <a:rPr lang="en-CA" dirty="0">
              <a:solidFill>
                <a:srgbClr val="0070C0"/>
              </a:solidFill>
            </a:rPr>
            <a:t>1990s Russian language with 2020s English translation</a:t>
          </a:r>
        </a:p>
        <a:p>
          <a:r>
            <a:rPr lang="en-CA" dirty="0">
              <a:solidFill>
                <a:schemeClr val="tx1"/>
              </a:solidFill>
            </a:rPr>
            <a:t>Russian philosopher framed </a:t>
          </a:r>
          <a:r>
            <a:rPr lang="en-CA" dirty="0"/>
            <a:t>TD as a new </a:t>
          </a:r>
          <a:r>
            <a:rPr lang="en-CA" b="1" dirty="0"/>
            <a:t>metadiscipline </a:t>
          </a:r>
          <a:r>
            <a:rPr lang="en-CA" b="0" dirty="0"/>
            <a:t>that trains </a:t>
          </a:r>
          <a:r>
            <a:rPr lang="en-CA" b="0" i="1" dirty="0"/>
            <a:t>systems transdisciplinary generalists</a:t>
          </a:r>
          <a:r>
            <a:rPr lang="en-CA" b="0" dirty="0"/>
            <a:t> to use a specially developed </a:t>
          </a:r>
          <a:r>
            <a:rPr lang="en-CA" b="1" dirty="0"/>
            <a:t>Unicentric philosophy </a:t>
          </a:r>
          <a:r>
            <a:rPr lang="en-CA" b="0" dirty="0"/>
            <a:t>to address the essence that threads through everything (rather than holism)</a:t>
          </a:r>
          <a:endParaRPr lang="en-US" dirty="0"/>
        </a:p>
      </dgm:t>
    </dgm:pt>
    <dgm:pt modelId="{4B603AB4-3E9E-458D-B14E-0FCF0E1CBC83}" type="parTrans" cxnId="{4572F2B4-F756-4BE7-8E5F-7440142A7C4F}">
      <dgm:prSet/>
      <dgm:spPr/>
      <dgm:t>
        <a:bodyPr/>
        <a:lstStyle/>
        <a:p>
          <a:endParaRPr lang="en-US"/>
        </a:p>
      </dgm:t>
    </dgm:pt>
    <dgm:pt modelId="{6E65FB29-D62D-42CA-BBB4-43AA8B7E8A0E}" type="sibTrans" cxnId="{4572F2B4-F756-4BE7-8E5F-7440142A7C4F}">
      <dgm:prSet/>
      <dgm:spPr/>
      <dgm:t>
        <a:bodyPr/>
        <a:lstStyle/>
        <a:p>
          <a:endParaRPr lang="en-US"/>
        </a:p>
      </dgm:t>
    </dgm:pt>
    <dgm:pt modelId="{B35B6DD2-84C1-40A3-B51A-49CF4C6D2A69}">
      <dgm:prSet/>
      <dgm:spPr/>
      <dgm:t>
        <a:bodyPr/>
        <a:lstStyle/>
        <a:p>
          <a:r>
            <a:rPr lang="en-CA" dirty="0">
              <a:solidFill>
                <a:srgbClr val="0070C0"/>
              </a:solidFill>
            </a:rPr>
            <a:t>2011 onward (still evolving)</a:t>
          </a:r>
        </a:p>
        <a:p>
          <a:r>
            <a:rPr lang="en-CA" dirty="0"/>
            <a:t>Brazilian TD </a:t>
          </a:r>
          <a:r>
            <a:rPr lang="en-CA" b="1" dirty="0"/>
            <a:t>theory</a:t>
          </a:r>
          <a:r>
            <a:rPr lang="en-CA" dirty="0"/>
            <a:t> for public administrators and policy makers to create feasible, rational, reasonable, and intuitive public policy through a dialogue of opposites leading to holism  </a:t>
          </a:r>
          <a:endParaRPr lang="en-US" dirty="0"/>
        </a:p>
      </dgm:t>
    </dgm:pt>
    <dgm:pt modelId="{89A1AB39-D1DA-4756-BEFE-FB6DA3914EDB}" type="parTrans" cxnId="{B1EB98F3-DD1C-4B71-87BC-164109956543}">
      <dgm:prSet/>
      <dgm:spPr/>
      <dgm:t>
        <a:bodyPr/>
        <a:lstStyle/>
        <a:p>
          <a:endParaRPr lang="en-US"/>
        </a:p>
      </dgm:t>
    </dgm:pt>
    <dgm:pt modelId="{D5B0414A-B4CD-4E33-93E1-2E03C59ED398}" type="sibTrans" cxnId="{B1EB98F3-DD1C-4B71-87BC-164109956543}">
      <dgm:prSet/>
      <dgm:spPr/>
      <dgm:t>
        <a:bodyPr/>
        <a:lstStyle/>
        <a:p>
          <a:endParaRPr lang="en-US"/>
        </a:p>
      </dgm:t>
    </dgm:pt>
    <dgm:pt modelId="{4D36AB0D-145D-4F4A-AD4B-2DB52AC68F56}" type="pres">
      <dgm:prSet presAssocID="{23AC4F1E-E585-4CBB-AD7B-2CDDA5D92033}" presName="vert0" presStyleCnt="0">
        <dgm:presLayoutVars>
          <dgm:dir/>
          <dgm:animOne val="branch"/>
          <dgm:animLvl val="lvl"/>
        </dgm:presLayoutVars>
      </dgm:prSet>
      <dgm:spPr/>
    </dgm:pt>
    <dgm:pt modelId="{DE09204A-E6B5-4AE5-B617-E1437779D1F7}" type="pres">
      <dgm:prSet presAssocID="{DCE386B7-D945-4A58-A23B-43D241758A5A}" presName="thickLine" presStyleLbl="alignNode1" presStyleIdx="0" presStyleCnt="4"/>
      <dgm:spPr/>
    </dgm:pt>
    <dgm:pt modelId="{064553BD-9C0C-48FF-9F13-FD12C16092BD}" type="pres">
      <dgm:prSet presAssocID="{DCE386B7-D945-4A58-A23B-43D241758A5A}" presName="horz1" presStyleCnt="0"/>
      <dgm:spPr/>
    </dgm:pt>
    <dgm:pt modelId="{09FDF6DF-FD1B-427A-B3E9-F7213CD9FC00}" type="pres">
      <dgm:prSet presAssocID="{DCE386B7-D945-4A58-A23B-43D241758A5A}" presName="tx1" presStyleLbl="revTx" presStyleIdx="0" presStyleCnt="4"/>
      <dgm:spPr/>
    </dgm:pt>
    <dgm:pt modelId="{8BA51817-0550-441A-8899-982A8129B0A8}" type="pres">
      <dgm:prSet presAssocID="{DCE386B7-D945-4A58-A23B-43D241758A5A}" presName="vert1" presStyleCnt="0"/>
      <dgm:spPr/>
    </dgm:pt>
    <dgm:pt modelId="{948A4FA9-7204-49DB-83B1-33F7866A1EB8}" type="pres">
      <dgm:prSet presAssocID="{C70F8BFD-B1FF-4C96-B7C1-ABC40250FA49}" presName="thickLine" presStyleLbl="alignNode1" presStyleIdx="1" presStyleCnt="4"/>
      <dgm:spPr/>
    </dgm:pt>
    <dgm:pt modelId="{AA725120-AB31-4A1E-9B31-D5907CB8755A}" type="pres">
      <dgm:prSet presAssocID="{C70F8BFD-B1FF-4C96-B7C1-ABC40250FA49}" presName="horz1" presStyleCnt="0"/>
      <dgm:spPr/>
    </dgm:pt>
    <dgm:pt modelId="{7C3F2D31-9383-44DE-A709-5CF39D2DE194}" type="pres">
      <dgm:prSet presAssocID="{C70F8BFD-B1FF-4C96-B7C1-ABC40250FA49}" presName="tx1" presStyleLbl="revTx" presStyleIdx="1" presStyleCnt="4"/>
      <dgm:spPr/>
    </dgm:pt>
    <dgm:pt modelId="{4EE0A93B-9A2B-4234-AF83-78CBC8A7016B}" type="pres">
      <dgm:prSet presAssocID="{C70F8BFD-B1FF-4C96-B7C1-ABC40250FA49}" presName="vert1" presStyleCnt="0"/>
      <dgm:spPr/>
    </dgm:pt>
    <dgm:pt modelId="{964F2F70-CD65-47DD-8AC1-659306729608}" type="pres">
      <dgm:prSet presAssocID="{A4409D44-0427-47B4-9EA5-90E5BDD3CB7C}" presName="thickLine" presStyleLbl="alignNode1" presStyleIdx="2" presStyleCnt="4"/>
      <dgm:spPr/>
    </dgm:pt>
    <dgm:pt modelId="{9970F311-5DD5-414D-A601-9C7C1F5D905D}" type="pres">
      <dgm:prSet presAssocID="{A4409D44-0427-47B4-9EA5-90E5BDD3CB7C}" presName="horz1" presStyleCnt="0"/>
      <dgm:spPr/>
    </dgm:pt>
    <dgm:pt modelId="{33763637-EB7D-4A81-BB43-85ED3810E43C}" type="pres">
      <dgm:prSet presAssocID="{A4409D44-0427-47B4-9EA5-90E5BDD3CB7C}" presName="tx1" presStyleLbl="revTx" presStyleIdx="2" presStyleCnt="4"/>
      <dgm:spPr/>
    </dgm:pt>
    <dgm:pt modelId="{A8185267-C6C9-4AC0-84F1-AB4DFD9F35C6}" type="pres">
      <dgm:prSet presAssocID="{A4409D44-0427-47B4-9EA5-90E5BDD3CB7C}" presName="vert1" presStyleCnt="0"/>
      <dgm:spPr/>
    </dgm:pt>
    <dgm:pt modelId="{06B9EF6C-2B8C-469D-8AF1-4521A98B2E7A}" type="pres">
      <dgm:prSet presAssocID="{B35B6DD2-84C1-40A3-B51A-49CF4C6D2A69}" presName="thickLine" presStyleLbl="alignNode1" presStyleIdx="3" presStyleCnt="4"/>
      <dgm:spPr/>
    </dgm:pt>
    <dgm:pt modelId="{AC732F71-D02D-43B7-A6C8-1A87C85D7F46}" type="pres">
      <dgm:prSet presAssocID="{B35B6DD2-84C1-40A3-B51A-49CF4C6D2A69}" presName="horz1" presStyleCnt="0"/>
      <dgm:spPr/>
    </dgm:pt>
    <dgm:pt modelId="{3369D63C-4E36-496D-B7E5-6AFEF092AB56}" type="pres">
      <dgm:prSet presAssocID="{B35B6DD2-84C1-40A3-B51A-49CF4C6D2A69}" presName="tx1" presStyleLbl="revTx" presStyleIdx="3" presStyleCnt="4"/>
      <dgm:spPr/>
    </dgm:pt>
    <dgm:pt modelId="{7872656F-E5C7-41EC-A8BC-4638A580F04F}" type="pres">
      <dgm:prSet presAssocID="{B35B6DD2-84C1-40A3-B51A-49CF4C6D2A69}" presName="vert1" presStyleCnt="0"/>
      <dgm:spPr/>
    </dgm:pt>
  </dgm:ptLst>
  <dgm:cxnLst>
    <dgm:cxn modelId="{9D719025-B40B-4FFE-8D16-7D7179B47D58}" type="presOf" srcId="{B35B6DD2-84C1-40A3-B51A-49CF4C6D2A69}" destId="{3369D63C-4E36-496D-B7E5-6AFEF092AB56}" srcOrd="0" destOrd="0" presId="urn:microsoft.com/office/officeart/2008/layout/LinedList"/>
    <dgm:cxn modelId="{41998B61-7E52-47F2-A533-E1134E2F77D6}" srcId="{23AC4F1E-E585-4CBB-AD7B-2CDDA5D92033}" destId="{DCE386B7-D945-4A58-A23B-43D241758A5A}" srcOrd="0" destOrd="0" parTransId="{A90BF477-01D7-49D5-888B-58A67344A23B}" sibTransId="{543884E6-9CE7-4231-8325-DC9320F57F23}"/>
    <dgm:cxn modelId="{E5A69041-68EB-4985-8296-9C8484A58508}" type="presOf" srcId="{A4409D44-0427-47B4-9EA5-90E5BDD3CB7C}" destId="{33763637-EB7D-4A81-BB43-85ED3810E43C}" srcOrd="0" destOrd="0" presId="urn:microsoft.com/office/officeart/2008/layout/LinedList"/>
    <dgm:cxn modelId="{E26D9A7D-2EE9-4BD3-8814-2688A736864D}" type="presOf" srcId="{DCE386B7-D945-4A58-A23B-43D241758A5A}" destId="{09FDF6DF-FD1B-427A-B3E9-F7213CD9FC00}" srcOrd="0" destOrd="0" presId="urn:microsoft.com/office/officeart/2008/layout/LinedList"/>
    <dgm:cxn modelId="{41ABFEA7-FB0D-4051-B3E4-B609B20593D2}" type="presOf" srcId="{C70F8BFD-B1FF-4C96-B7C1-ABC40250FA49}" destId="{7C3F2D31-9383-44DE-A709-5CF39D2DE194}" srcOrd="0" destOrd="0" presId="urn:microsoft.com/office/officeart/2008/layout/LinedList"/>
    <dgm:cxn modelId="{E39595B4-1DCD-414D-B96E-EC2C08F78C90}" type="presOf" srcId="{23AC4F1E-E585-4CBB-AD7B-2CDDA5D92033}" destId="{4D36AB0D-145D-4F4A-AD4B-2DB52AC68F56}" srcOrd="0" destOrd="0" presId="urn:microsoft.com/office/officeart/2008/layout/LinedList"/>
    <dgm:cxn modelId="{4572F2B4-F756-4BE7-8E5F-7440142A7C4F}" srcId="{23AC4F1E-E585-4CBB-AD7B-2CDDA5D92033}" destId="{A4409D44-0427-47B4-9EA5-90E5BDD3CB7C}" srcOrd="2" destOrd="0" parTransId="{4B603AB4-3E9E-458D-B14E-0FCF0E1CBC83}" sibTransId="{6E65FB29-D62D-42CA-BBB4-43AA8B7E8A0E}"/>
    <dgm:cxn modelId="{8CF198C1-AF1A-4E87-BDFD-FBAC0DB82FB7}" srcId="{23AC4F1E-E585-4CBB-AD7B-2CDDA5D92033}" destId="{C70F8BFD-B1FF-4C96-B7C1-ABC40250FA49}" srcOrd="1" destOrd="0" parTransId="{AAA55E8F-D92F-46BD-B9CB-485ED4BA14D9}" sibTransId="{2FAA5738-35DE-4733-831A-758FA26E4DD0}"/>
    <dgm:cxn modelId="{B1EB98F3-DD1C-4B71-87BC-164109956543}" srcId="{23AC4F1E-E585-4CBB-AD7B-2CDDA5D92033}" destId="{B35B6DD2-84C1-40A3-B51A-49CF4C6D2A69}" srcOrd="3" destOrd="0" parTransId="{89A1AB39-D1DA-4756-BEFE-FB6DA3914EDB}" sibTransId="{D5B0414A-B4CD-4E33-93E1-2E03C59ED398}"/>
    <dgm:cxn modelId="{CA94D5BE-B792-4E62-A6B6-B3E22A59FCE6}" type="presParOf" srcId="{4D36AB0D-145D-4F4A-AD4B-2DB52AC68F56}" destId="{DE09204A-E6B5-4AE5-B617-E1437779D1F7}" srcOrd="0" destOrd="0" presId="urn:microsoft.com/office/officeart/2008/layout/LinedList"/>
    <dgm:cxn modelId="{AB0A8367-8B8A-4B21-B8CE-2829F628F191}" type="presParOf" srcId="{4D36AB0D-145D-4F4A-AD4B-2DB52AC68F56}" destId="{064553BD-9C0C-48FF-9F13-FD12C16092BD}" srcOrd="1" destOrd="0" presId="urn:microsoft.com/office/officeart/2008/layout/LinedList"/>
    <dgm:cxn modelId="{F1EB8FB4-8C96-4925-BAE4-47E36BC526C3}" type="presParOf" srcId="{064553BD-9C0C-48FF-9F13-FD12C16092BD}" destId="{09FDF6DF-FD1B-427A-B3E9-F7213CD9FC00}" srcOrd="0" destOrd="0" presId="urn:microsoft.com/office/officeart/2008/layout/LinedList"/>
    <dgm:cxn modelId="{25DE0804-8C61-4899-AE91-83036B45A5EA}" type="presParOf" srcId="{064553BD-9C0C-48FF-9F13-FD12C16092BD}" destId="{8BA51817-0550-441A-8899-982A8129B0A8}" srcOrd="1" destOrd="0" presId="urn:microsoft.com/office/officeart/2008/layout/LinedList"/>
    <dgm:cxn modelId="{4D66E559-D138-414F-998E-DA892CB1ABEB}" type="presParOf" srcId="{4D36AB0D-145D-4F4A-AD4B-2DB52AC68F56}" destId="{948A4FA9-7204-49DB-83B1-33F7866A1EB8}" srcOrd="2" destOrd="0" presId="urn:microsoft.com/office/officeart/2008/layout/LinedList"/>
    <dgm:cxn modelId="{855493B3-EE40-43D1-9FEE-EB154A85164A}" type="presParOf" srcId="{4D36AB0D-145D-4F4A-AD4B-2DB52AC68F56}" destId="{AA725120-AB31-4A1E-9B31-D5907CB8755A}" srcOrd="3" destOrd="0" presId="urn:microsoft.com/office/officeart/2008/layout/LinedList"/>
    <dgm:cxn modelId="{A7DDB25F-A4CE-4254-A51E-5008B3C42DC7}" type="presParOf" srcId="{AA725120-AB31-4A1E-9B31-D5907CB8755A}" destId="{7C3F2D31-9383-44DE-A709-5CF39D2DE194}" srcOrd="0" destOrd="0" presId="urn:microsoft.com/office/officeart/2008/layout/LinedList"/>
    <dgm:cxn modelId="{1B787895-0B1E-49E1-975F-5926C20B1754}" type="presParOf" srcId="{AA725120-AB31-4A1E-9B31-D5907CB8755A}" destId="{4EE0A93B-9A2B-4234-AF83-78CBC8A7016B}" srcOrd="1" destOrd="0" presId="urn:microsoft.com/office/officeart/2008/layout/LinedList"/>
    <dgm:cxn modelId="{34D1539A-E8BD-4472-9A99-E6C13204B03D}" type="presParOf" srcId="{4D36AB0D-145D-4F4A-AD4B-2DB52AC68F56}" destId="{964F2F70-CD65-47DD-8AC1-659306729608}" srcOrd="4" destOrd="0" presId="urn:microsoft.com/office/officeart/2008/layout/LinedList"/>
    <dgm:cxn modelId="{FDFC40DC-9F4B-4EDD-8E65-27D855DF51A4}" type="presParOf" srcId="{4D36AB0D-145D-4F4A-AD4B-2DB52AC68F56}" destId="{9970F311-5DD5-414D-A601-9C7C1F5D905D}" srcOrd="5" destOrd="0" presId="urn:microsoft.com/office/officeart/2008/layout/LinedList"/>
    <dgm:cxn modelId="{654B2662-23E4-4781-988F-C7CBDF90A25C}" type="presParOf" srcId="{9970F311-5DD5-414D-A601-9C7C1F5D905D}" destId="{33763637-EB7D-4A81-BB43-85ED3810E43C}" srcOrd="0" destOrd="0" presId="urn:microsoft.com/office/officeart/2008/layout/LinedList"/>
    <dgm:cxn modelId="{E72E8AAC-C55A-43D7-B348-3033BD4BF556}" type="presParOf" srcId="{9970F311-5DD5-414D-A601-9C7C1F5D905D}" destId="{A8185267-C6C9-4AC0-84F1-AB4DFD9F35C6}" srcOrd="1" destOrd="0" presId="urn:microsoft.com/office/officeart/2008/layout/LinedList"/>
    <dgm:cxn modelId="{F220A03E-DFFC-427B-AA72-698AC94BF52A}" type="presParOf" srcId="{4D36AB0D-145D-4F4A-AD4B-2DB52AC68F56}" destId="{06B9EF6C-2B8C-469D-8AF1-4521A98B2E7A}" srcOrd="6" destOrd="0" presId="urn:microsoft.com/office/officeart/2008/layout/LinedList"/>
    <dgm:cxn modelId="{D633C909-26C8-44AC-AFC8-3C81638A10FD}" type="presParOf" srcId="{4D36AB0D-145D-4F4A-AD4B-2DB52AC68F56}" destId="{AC732F71-D02D-43B7-A6C8-1A87C85D7F46}" srcOrd="7" destOrd="0" presId="urn:microsoft.com/office/officeart/2008/layout/LinedList"/>
    <dgm:cxn modelId="{927E18D0-CB0A-4C3B-B57D-F9F585B16EB2}" type="presParOf" srcId="{AC732F71-D02D-43B7-A6C8-1A87C85D7F46}" destId="{3369D63C-4E36-496D-B7E5-6AFEF092AB56}" srcOrd="0" destOrd="0" presId="urn:microsoft.com/office/officeart/2008/layout/LinedList"/>
    <dgm:cxn modelId="{FBD573F9-45A2-4480-A41F-7B0C2AC8177B}" type="presParOf" srcId="{AC732F71-D02D-43B7-A6C8-1A87C85D7F46}" destId="{7872656F-E5C7-41EC-A8BC-4638A580F04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24A5BE-5AAB-403C-BB57-18F7C44CD2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75CA579-3090-4860-B207-80A8A87B38D9}">
      <dgm:prSet/>
      <dgm:spPr/>
      <dgm:t>
        <a:bodyPr/>
        <a:lstStyle/>
        <a:p>
          <a:pPr>
            <a:lnSpc>
              <a:spcPct val="100000"/>
            </a:lnSpc>
          </a:pPr>
          <a:r>
            <a:rPr lang="en-CA" dirty="0"/>
            <a:t>Deal with </a:t>
          </a:r>
          <a:r>
            <a:rPr lang="en-CA" dirty="0">
              <a:solidFill>
                <a:srgbClr val="2A96BC"/>
              </a:solidFill>
            </a:rPr>
            <a:t>complexity</a:t>
          </a:r>
          <a:endParaRPr lang="en-US" dirty="0">
            <a:solidFill>
              <a:srgbClr val="2A96BC"/>
            </a:solidFill>
          </a:endParaRPr>
        </a:p>
      </dgm:t>
    </dgm:pt>
    <dgm:pt modelId="{1F0E7196-AEE2-4878-BAEA-CFE4ADA7EEA2}" type="parTrans" cxnId="{90549C23-6BA4-473D-A455-9C488FCF4DA0}">
      <dgm:prSet/>
      <dgm:spPr/>
      <dgm:t>
        <a:bodyPr/>
        <a:lstStyle/>
        <a:p>
          <a:endParaRPr lang="en-US"/>
        </a:p>
      </dgm:t>
    </dgm:pt>
    <dgm:pt modelId="{BE8BD878-20DB-4AAA-B6FE-8A3568374745}" type="sibTrans" cxnId="{90549C23-6BA4-473D-A455-9C488FCF4DA0}">
      <dgm:prSet/>
      <dgm:spPr/>
      <dgm:t>
        <a:bodyPr/>
        <a:lstStyle/>
        <a:p>
          <a:endParaRPr lang="en-US"/>
        </a:p>
      </dgm:t>
    </dgm:pt>
    <dgm:pt modelId="{6FDD9EA5-CCA1-4355-944E-00DB41C1C48C}">
      <dgm:prSet/>
      <dgm:spPr/>
      <dgm:t>
        <a:bodyPr/>
        <a:lstStyle/>
        <a:p>
          <a:pPr>
            <a:lnSpc>
              <a:spcPct val="100000"/>
            </a:lnSpc>
          </a:pPr>
          <a:r>
            <a:rPr lang="en-CA" dirty="0"/>
            <a:t>Focus on </a:t>
          </a:r>
          <a:r>
            <a:rPr lang="en-CA" dirty="0">
              <a:solidFill>
                <a:srgbClr val="2A96BC"/>
              </a:solidFill>
            </a:rPr>
            <a:t>patterns</a:t>
          </a:r>
          <a:endParaRPr lang="en-US" dirty="0">
            <a:solidFill>
              <a:srgbClr val="2A96BC"/>
            </a:solidFill>
          </a:endParaRPr>
        </a:p>
      </dgm:t>
    </dgm:pt>
    <dgm:pt modelId="{D77D7715-1B84-443C-B724-C926ED7629B8}" type="parTrans" cxnId="{3AF93860-E4C9-41B0-95CF-27011EAD4905}">
      <dgm:prSet/>
      <dgm:spPr/>
      <dgm:t>
        <a:bodyPr/>
        <a:lstStyle/>
        <a:p>
          <a:endParaRPr lang="en-US"/>
        </a:p>
      </dgm:t>
    </dgm:pt>
    <dgm:pt modelId="{56F3DEF5-147A-48F1-9F04-1307C22D4383}" type="sibTrans" cxnId="{3AF93860-E4C9-41B0-95CF-27011EAD4905}">
      <dgm:prSet/>
      <dgm:spPr/>
      <dgm:t>
        <a:bodyPr/>
        <a:lstStyle/>
        <a:p>
          <a:endParaRPr lang="en-US"/>
        </a:p>
      </dgm:t>
    </dgm:pt>
    <dgm:pt modelId="{3D9F50E0-E2E9-490C-A613-3E9564E41A18}">
      <dgm:prSet/>
      <dgm:spPr/>
      <dgm:t>
        <a:bodyPr/>
        <a:lstStyle/>
        <a:p>
          <a:pPr>
            <a:lnSpc>
              <a:spcPct val="100000"/>
            </a:lnSpc>
          </a:pPr>
          <a:r>
            <a:rPr lang="en-CA" dirty="0"/>
            <a:t>Appreciate </a:t>
          </a:r>
          <a:r>
            <a:rPr lang="en-CA" dirty="0">
              <a:solidFill>
                <a:srgbClr val="2A96BC"/>
              </a:solidFill>
            </a:rPr>
            <a:t>intellectual fusion</a:t>
          </a:r>
          <a:endParaRPr lang="en-US" dirty="0">
            <a:solidFill>
              <a:srgbClr val="2A96BC"/>
            </a:solidFill>
          </a:endParaRPr>
        </a:p>
      </dgm:t>
    </dgm:pt>
    <dgm:pt modelId="{919B5431-259B-41F0-9450-3A2F8ED9E12B}" type="parTrans" cxnId="{7DB85A12-4C3A-43D0-A73F-B07F522C2797}">
      <dgm:prSet/>
      <dgm:spPr/>
      <dgm:t>
        <a:bodyPr/>
        <a:lstStyle/>
        <a:p>
          <a:endParaRPr lang="en-US"/>
        </a:p>
      </dgm:t>
    </dgm:pt>
    <dgm:pt modelId="{62077C33-36D5-476D-9AF2-E0EF67BB8B85}" type="sibTrans" cxnId="{7DB85A12-4C3A-43D0-A73F-B07F522C2797}">
      <dgm:prSet/>
      <dgm:spPr/>
      <dgm:t>
        <a:bodyPr/>
        <a:lstStyle/>
        <a:p>
          <a:endParaRPr lang="en-US"/>
        </a:p>
      </dgm:t>
    </dgm:pt>
    <dgm:pt modelId="{5E92D46E-8221-4563-B692-A8D348F014F0}">
      <dgm:prSet/>
      <dgm:spPr/>
      <dgm:t>
        <a:bodyPr/>
        <a:lstStyle/>
        <a:p>
          <a:pPr>
            <a:lnSpc>
              <a:spcPct val="100000"/>
            </a:lnSpc>
          </a:pPr>
          <a:r>
            <a:rPr lang="en-CA" dirty="0"/>
            <a:t>Respect, expect, and accommodate </a:t>
          </a:r>
          <a:r>
            <a:rPr lang="en-CA" dirty="0">
              <a:solidFill>
                <a:srgbClr val="2A96BC"/>
              </a:solidFill>
            </a:rPr>
            <a:t>contradictions, antagonisms, resistance, and closed mindedness</a:t>
          </a:r>
          <a:r>
            <a:rPr lang="en-CA" dirty="0"/>
            <a:t> and anticipate </a:t>
          </a:r>
          <a:r>
            <a:rPr lang="en-CA" dirty="0">
              <a:solidFill>
                <a:srgbClr val="2A96BC"/>
              </a:solidFill>
            </a:rPr>
            <a:t>emergence</a:t>
          </a:r>
          <a:endParaRPr lang="en-US" dirty="0">
            <a:solidFill>
              <a:srgbClr val="2A96BC"/>
            </a:solidFill>
          </a:endParaRPr>
        </a:p>
      </dgm:t>
    </dgm:pt>
    <dgm:pt modelId="{9A61B332-2FCF-43FE-880C-198EFC0CB6F0}" type="parTrans" cxnId="{D61BCB27-D1A1-4659-A1C1-96BBD1472B12}">
      <dgm:prSet/>
      <dgm:spPr/>
      <dgm:t>
        <a:bodyPr/>
        <a:lstStyle/>
        <a:p>
          <a:endParaRPr lang="en-US"/>
        </a:p>
      </dgm:t>
    </dgm:pt>
    <dgm:pt modelId="{A5A4AECC-AEA8-406C-8208-CE83B4ACA362}" type="sibTrans" cxnId="{D61BCB27-D1A1-4659-A1C1-96BBD1472B12}">
      <dgm:prSet/>
      <dgm:spPr/>
      <dgm:t>
        <a:bodyPr/>
        <a:lstStyle/>
        <a:p>
          <a:endParaRPr lang="en-US"/>
        </a:p>
      </dgm:t>
    </dgm:pt>
    <dgm:pt modelId="{D3FA0591-5F23-4B63-B36C-5BC74AFB04D7}">
      <dgm:prSet/>
      <dgm:spPr/>
      <dgm:t>
        <a:bodyPr/>
        <a:lstStyle/>
        <a:p>
          <a:pPr>
            <a:lnSpc>
              <a:spcPct val="100000"/>
            </a:lnSpc>
          </a:pPr>
          <a:r>
            <a:rPr lang="en-CA" dirty="0"/>
            <a:t>Apply </a:t>
          </a:r>
          <a:r>
            <a:rPr lang="en-CA" dirty="0">
              <a:solidFill>
                <a:srgbClr val="2A96BC"/>
              </a:solidFill>
            </a:rPr>
            <a:t>inclusive</a:t>
          </a:r>
          <a:r>
            <a:rPr lang="en-CA" dirty="0"/>
            <a:t> logic and </a:t>
          </a:r>
          <a:r>
            <a:rPr lang="en-CA" dirty="0">
              <a:solidFill>
                <a:srgbClr val="2A96BC"/>
              </a:solidFill>
            </a:rPr>
            <a:t>complexity</a:t>
          </a:r>
          <a:r>
            <a:rPr lang="en-CA" dirty="0"/>
            <a:t> logic (not just exclusive deductive or inductive logics)</a:t>
          </a:r>
          <a:endParaRPr lang="en-US" dirty="0"/>
        </a:p>
      </dgm:t>
    </dgm:pt>
    <dgm:pt modelId="{7E76BA2C-8CF9-494E-936C-66E4D47BA392}" type="parTrans" cxnId="{F1394689-D78D-441E-BE95-FB1C87FE27BE}">
      <dgm:prSet/>
      <dgm:spPr/>
      <dgm:t>
        <a:bodyPr/>
        <a:lstStyle/>
        <a:p>
          <a:endParaRPr lang="en-US"/>
        </a:p>
      </dgm:t>
    </dgm:pt>
    <dgm:pt modelId="{EDF4574E-04EA-44DD-A22F-EA2D368FD39A}" type="sibTrans" cxnId="{F1394689-D78D-441E-BE95-FB1C87FE27BE}">
      <dgm:prSet/>
      <dgm:spPr/>
      <dgm:t>
        <a:bodyPr/>
        <a:lstStyle/>
        <a:p>
          <a:endParaRPr lang="en-US"/>
        </a:p>
      </dgm:t>
    </dgm:pt>
    <dgm:pt modelId="{D466C65E-E23D-4DDD-A59B-EF8544651C4C}">
      <dgm:prSet/>
      <dgm:spPr/>
      <dgm:t>
        <a:bodyPr/>
        <a:lstStyle/>
        <a:p>
          <a:pPr>
            <a:lnSpc>
              <a:spcPct val="100000"/>
            </a:lnSpc>
          </a:pPr>
          <a:r>
            <a:rPr lang="en-CA" dirty="0"/>
            <a:t>Seek transdisciplinary </a:t>
          </a:r>
          <a:r>
            <a:rPr lang="en-CA" dirty="0">
              <a:solidFill>
                <a:srgbClr val="2A96BC"/>
              </a:solidFill>
            </a:rPr>
            <a:t>values</a:t>
          </a:r>
          <a:r>
            <a:rPr lang="en-CA" dirty="0"/>
            <a:t> that supersede individuals’ values</a:t>
          </a:r>
          <a:endParaRPr lang="en-US" dirty="0"/>
        </a:p>
      </dgm:t>
    </dgm:pt>
    <dgm:pt modelId="{DD2DDE7A-77CE-4309-B653-117DF9641FB4}" type="parTrans" cxnId="{404BCAA6-912C-4DFD-B536-89D0552C084C}">
      <dgm:prSet/>
      <dgm:spPr/>
      <dgm:t>
        <a:bodyPr/>
        <a:lstStyle/>
        <a:p>
          <a:endParaRPr lang="en-US"/>
        </a:p>
      </dgm:t>
    </dgm:pt>
    <dgm:pt modelId="{AFE7DCBE-1046-4184-B249-C2A1164EBBAC}" type="sibTrans" cxnId="{404BCAA6-912C-4DFD-B536-89D0552C084C}">
      <dgm:prSet/>
      <dgm:spPr/>
      <dgm:t>
        <a:bodyPr/>
        <a:lstStyle/>
        <a:p>
          <a:endParaRPr lang="en-US"/>
        </a:p>
      </dgm:t>
    </dgm:pt>
    <dgm:pt modelId="{CF9F4BDE-7DD8-433C-ADE7-D8D254FB3AD9}" type="pres">
      <dgm:prSet presAssocID="{A424A5BE-5AAB-403C-BB57-18F7C44CD2C8}" presName="root" presStyleCnt="0">
        <dgm:presLayoutVars>
          <dgm:dir/>
          <dgm:resizeHandles val="exact"/>
        </dgm:presLayoutVars>
      </dgm:prSet>
      <dgm:spPr/>
    </dgm:pt>
    <dgm:pt modelId="{B0093A66-F5E2-42C2-8E3D-F88C1B3ED9BE}" type="pres">
      <dgm:prSet presAssocID="{975CA579-3090-4860-B207-80A8A87B38D9}" presName="compNode" presStyleCnt="0"/>
      <dgm:spPr/>
    </dgm:pt>
    <dgm:pt modelId="{D18C533D-EB9C-4BF6-9B1B-58268FAA11DC}" type="pres">
      <dgm:prSet presAssocID="{975CA579-3090-4860-B207-80A8A87B38D9}" presName="bgRect" presStyleLbl="bgShp" presStyleIdx="0" presStyleCnt="6"/>
      <dgm:spPr/>
    </dgm:pt>
    <dgm:pt modelId="{5FC9C0B7-FF1B-4C16-A164-DCC8455FD27E}" type="pres">
      <dgm:prSet presAssocID="{975CA579-3090-4860-B207-80A8A87B38D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FDDD8514-F1BD-4176-806A-8A5FF36102BE}" type="pres">
      <dgm:prSet presAssocID="{975CA579-3090-4860-B207-80A8A87B38D9}" presName="spaceRect" presStyleCnt="0"/>
      <dgm:spPr/>
    </dgm:pt>
    <dgm:pt modelId="{5D014A1B-75C7-412D-83A8-D7A30B34499A}" type="pres">
      <dgm:prSet presAssocID="{975CA579-3090-4860-B207-80A8A87B38D9}" presName="parTx" presStyleLbl="revTx" presStyleIdx="0" presStyleCnt="6">
        <dgm:presLayoutVars>
          <dgm:chMax val="0"/>
          <dgm:chPref val="0"/>
        </dgm:presLayoutVars>
      </dgm:prSet>
      <dgm:spPr/>
    </dgm:pt>
    <dgm:pt modelId="{6F201CA3-7045-4C9E-9A54-A3F3C231BF82}" type="pres">
      <dgm:prSet presAssocID="{BE8BD878-20DB-4AAA-B6FE-8A3568374745}" presName="sibTrans" presStyleCnt="0"/>
      <dgm:spPr/>
    </dgm:pt>
    <dgm:pt modelId="{90857911-6554-40BE-A35E-502803D8244C}" type="pres">
      <dgm:prSet presAssocID="{6FDD9EA5-CCA1-4355-944E-00DB41C1C48C}" presName="compNode" presStyleCnt="0"/>
      <dgm:spPr/>
    </dgm:pt>
    <dgm:pt modelId="{7D3D3E3F-036E-4DE0-A8FF-228799251CED}" type="pres">
      <dgm:prSet presAssocID="{6FDD9EA5-CCA1-4355-944E-00DB41C1C48C}" presName="bgRect" presStyleLbl="bgShp" presStyleIdx="1" presStyleCnt="6"/>
      <dgm:spPr/>
    </dgm:pt>
    <dgm:pt modelId="{88B8C9B0-A6AC-43D3-9399-3FBB1921D989}" type="pres">
      <dgm:prSet presAssocID="{6FDD9EA5-CCA1-4355-944E-00DB41C1C48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E7E44F0E-AA6F-433D-925B-B1FBDB70DCF7}" type="pres">
      <dgm:prSet presAssocID="{6FDD9EA5-CCA1-4355-944E-00DB41C1C48C}" presName="spaceRect" presStyleCnt="0"/>
      <dgm:spPr/>
    </dgm:pt>
    <dgm:pt modelId="{DF887633-49DA-4406-94AB-B92C072F00D1}" type="pres">
      <dgm:prSet presAssocID="{6FDD9EA5-CCA1-4355-944E-00DB41C1C48C}" presName="parTx" presStyleLbl="revTx" presStyleIdx="1" presStyleCnt="6">
        <dgm:presLayoutVars>
          <dgm:chMax val="0"/>
          <dgm:chPref val="0"/>
        </dgm:presLayoutVars>
      </dgm:prSet>
      <dgm:spPr/>
    </dgm:pt>
    <dgm:pt modelId="{6CF1A36B-BF48-4675-87B0-21F04DF4577A}" type="pres">
      <dgm:prSet presAssocID="{56F3DEF5-147A-48F1-9F04-1307C22D4383}" presName="sibTrans" presStyleCnt="0"/>
      <dgm:spPr/>
    </dgm:pt>
    <dgm:pt modelId="{02A2A019-5D07-4B72-BBAB-0F71EB545179}" type="pres">
      <dgm:prSet presAssocID="{3D9F50E0-E2E9-490C-A613-3E9564E41A18}" presName="compNode" presStyleCnt="0"/>
      <dgm:spPr/>
    </dgm:pt>
    <dgm:pt modelId="{70258719-3D31-4D63-B112-FC90FCA5CECE}" type="pres">
      <dgm:prSet presAssocID="{3D9F50E0-E2E9-490C-A613-3E9564E41A18}" presName="bgRect" presStyleLbl="bgShp" presStyleIdx="2" presStyleCnt="6"/>
      <dgm:spPr/>
    </dgm:pt>
    <dgm:pt modelId="{074062B9-1405-4EA3-B4AA-2C281298E23F}" type="pres">
      <dgm:prSet presAssocID="{3D9F50E0-E2E9-490C-A613-3E9564E41A1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tom"/>
        </a:ext>
      </dgm:extLst>
    </dgm:pt>
    <dgm:pt modelId="{9022BB3E-0216-4734-9819-5C258AA1CC5F}" type="pres">
      <dgm:prSet presAssocID="{3D9F50E0-E2E9-490C-A613-3E9564E41A18}" presName="spaceRect" presStyleCnt="0"/>
      <dgm:spPr/>
    </dgm:pt>
    <dgm:pt modelId="{97A82C5F-8C9F-462B-B8C2-601BD39B3B0D}" type="pres">
      <dgm:prSet presAssocID="{3D9F50E0-E2E9-490C-A613-3E9564E41A18}" presName="parTx" presStyleLbl="revTx" presStyleIdx="2" presStyleCnt="6">
        <dgm:presLayoutVars>
          <dgm:chMax val="0"/>
          <dgm:chPref val="0"/>
        </dgm:presLayoutVars>
      </dgm:prSet>
      <dgm:spPr/>
    </dgm:pt>
    <dgm:pt modelId="{181BEC96-90B1-4663-93DB-2D9E50EAE648}" type="pres">
      <dgm:prSet presAssocID="{62077C33-36D5-476D-9AF2-E0EF67BB8B85}" presName="sibTrans" presStyleCnt="0"/>
      <dgm:spPr/>
    </dgm:pt>
    <dgm:pt modelId="{B5077802-B136-4777-86A2-6E854E76AB6E}" type="pres">
      <dgm:prSet presAssocID="{5E92D46E-8221-4563-B692-A8D348F014F0}" presName="compNode" presStyleCnt="0"/>
      <dgm:spPr/>
    </dgm:pt>
    <dgm:pt modelId="{02DF7CF0-BE52-4D1D-ADA0-268EA37420F8}" type="pres">
      <dgm:prSet presAssocID="{5E92D46E-8221-4563-B692-A8D348F014F0}" presName="bgRect" presStyleLbl="bgShp" presStyleIdx="3" presStyleCnt="6"/>
      <dgm:spPr/>
    </dgm:pt>
    <dgm:pt modelId="{591CC16B-3D32-4D4C-ADD0-E2DB508E716E}" type="pres">
      <dgm:prSet presAssocID="{5E92D46E-8221-4563-B692-A8D348F014F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Irritant"/>
        </a:ext>
      </dgm:extLst>
    </dgm:pt>
    <dgm:pt modelId="{2FEAF380-00C0-4240-8882-67F276B00BC6}" type="pres">
      <dgm:prSet presAssocID="{5E92D46E-8221-4563-B692-A8D348F014F0}" presName="spaceRect" presStyleCnt="0"/>
      <dgm:spPr/>
    </dgm:pt>
    <dgm:pt modelId="{2280057D-D02C-4A22-BAA5-3DB8B5693684}" type="pres">
      <dgm:prSet presAssocID="{5E92D46E-8221-4563-B692-A8D348F014F0}" presName="parTx" presStyleLbl="revTx" presStyleIdx="3" presStyleCnt="6">
        <dgm:presLayoutVars>
          <dgm:chMax val="0"/>
          <dgm:chPref val="0"/>
        </dgm:presLayoutVars>
      </dgm:prSet>
      <dgm:spPr/>
    </dgm:pt>
    <dgm:pt modelId="{F6BCCF5D-37D7-4AE4-BA25-8D722EDBB76B}" type="pres">
      <dgm:prSet presAssocID="{A5A4AECC-AEA8-406C-8208-CE83B4ACA362}" presName="sibTrans" presStyleCnt="0"/>
      <dgm:spPr/>
    </dgm:pt>
    <dgm:pt modelId="{7AF4C15A-436B-46D6-9F20-A91AD5675AB8}" type="pres">
      <dgm:prSet presAssocID="{D3FA0591-5F23-4B63-B36C-5BC74AFB04D7}" presName="compNode" presStyleCnt="0"/>
      <dgm:spPr/>
    </dgm:pt>
    <dgm:pt modelId="{5786469C-6911-4B63-9F6B-BB242418A95E}" type="pres">
      <dgm:prSet presAssocID="{D3FA0591-5F23-4B63-B36C-5BC74AFB04D7}" presName="bgRect" presStyleLbl="bgShp" presStyleIdx="4" presStyleCnt="6"/>
      <dgm:spPr/>
    </dgm:pt>
    <dgm:pt modelId="{2A07E01D-1A38-4FFC-9FD5-AB35A0C0F7D0}" type="pres">
      <dgm:prSet presAssocID="{D3FA0591-5F23-4B63-B36C-5BC74AFB04D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d with Gears"/>
        </a:ext>
      </dgm:extLst>
    </dgm:pt>
    <dgm:pt modelId="{F01C3C95-AF92-4FCB-8C24-FE87952E4AE6}" type="pres">
      <dgm:prSet presAssocID="{D3FA0591-5F23-4B63-B36C-5BC74AFB04D7}" presName="spaceRect" presStyleCnt="0"/>
      <dgm:spPr/>
    </dgm:pt>
    <dgm:pt modelId="{D114247E-B040-4A6D-9977-EED40DEA5585}" type="pres">
      <dgm:prSet presAssocID="{D3FA0591-5F23-4B63-B36C-5BC74AFB04D7}" presName="parTx" presStyleLbl="revTx" presStyleIdx="4" presStyleCnt="6">
        <dgm:presLayoutVars>
          <dgm:chMax val="0"/>
          <dgm:chPref val="0"/>
        </dgm:presLayoutVars>
      </dgm:prSet>
      <dgm:spPr/>
    </dgm:pt>
    <dgm:pt modelId="{DC10AE14-ADC9-4277-8575-3EDF557B1DFE}" type="pres">
      <dgm:prSet presAssocID="{EDF4574E-04EA-44DD-A22F-EA2D368FD39A}" presName="sibTrans" presStyleCnt="0"/>
      <dgm:spPr/>
    </dgm:pt>
    <dgm:pt modelId="{5D8C7CD2-B25D-4564-948C-BB7EE3F2A785}" type="pres">
      <dgm:prSet presAssocID="{D466C65E-E23D-4DDD-A59B-EF8544651C4C}" presName="compNode" presStyleCnt="0"/>
      <dgm:spPr/>
    </dgm:pt>
    <dgm:pt modelId="{423A0A21-7375-4DC9-8CA6-AC630AE4F566}" type="pres">
      <dgm:prSet presAssocID="{D466C65E-E23D-4DDD-A59B-EF8544651C4C}" presName="bgRect" presStyleLbl="bgShp" presStyleIdx="5" presStyleCnt="6"/>
      <dgm:spPr/>
    </dgm:pt>
    <dgm:pt modelId="{83FB4529-5196-47FF-B38D-261256673867}" type="pres">
      <dgm:prSet presAssocID="{D466C65E-E23D-4DDD-A59B-EF8544651C4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oup"/>
        </a:ext>
      </dgm:extLst>
    </dgm:pt>
    <dgm:pt modelId="{31CC4926-F26F-49C6-B1D4-4F33BE3F5327}" type="pres">
      <dgm:prSet presAssocID="{D466C65E-E23D-4DDD-A59B-EF8544651C4C}" presName="spaceRect" presStyleCnt="0"/>
      <dgm:spPr/>
    </dgm:pt>
    <dgm:pt modelId="{80328780-7207-49DC-A079-0B2300D5008A}" type="pres">
      <dgm:prSet presAssocID="{D466C65E-E23D-4DDD-A59B-EF8544651C4C}" presName="parTx" presStyleLbl="revTx" presStyleIdx="5" presStyleCnt="6">
        <dgm:presLayoutVars>
          <dgm:chMax val="0"/>
          <dgm:chPref val="0"/>
        </dgm:presLayoutVars>
      </dgm:prSet>
      <dgm:spPr/>
    </dgm:pt>
  </dgm:ptLst>
  <dgm:cxnLst>
    <dgm:cxn modelId="{9D8E4B04-4080-4111-BF51-B9F8985216B7}" type="presOf" srcId="{D466C65E-E23D-4DDD-A59B-EF8544651C4C}" destId="{80328780-7207-49DC-A079-0B2300D5008A}" srcOrd="0" destOrd="0" presId="urn:microsoft.com/office/officeart/2018/2/layout/IconVerticalSolidList"/>
    <dgm:cxn modelId="{7DB85A12-4C3A-43D0-A73F-B07F522C2797}" srcId="{A424A5BE-5AAB-403C-BB57-18F7C44CD2C8}" destId="{3D9F50E0-E2E9-490C-A613-3E9564E41A18}" srcOrd="2" destOrd="0" parTransId="{919B5431-259B-41F0-9450-3A2F8ED9E12B}" sibTransId="{62077C33-36D5-476D-9AF2-E0EF67BB8B85}"/>
    <dgm:cxn modelId="{90549C23-6BA4-473D-A455-9C488FCF4DA0}" srcId="{A424A5BE-5AAB-403C-BB57-18F7C44CD2C8}" destId="{975CA579-3090-4860-B207-80A8A87B38D9}" srcOrd="0" destOrd="0" parTransId="{1F0E7196-AEE2-4878-BAEA-CFE4ADA7EEA2}" sibTransId="{BE8BD878-20DB-4AAA-B6FE-8A3568374745}"/>
    <dgm:cxn modelId="{D61BCB27-D1A1-4659-A1C1-96BBD1472B12}" srcId="{A424A5BE-5AAB-403C-BB57-18F7C44CD2C8}" destId="{5E92D46E-8221-4563-B692-A8D348F014F0}" srcOrd="3" destOrd="0" parTransId="{9A61B332-2FCF-43FE-880C-198EFC0CB6F0}" sibTransId="{A5A4AECC-AEA8-406C-8208-CE83B4ACA362}"/>
    <dgm:cxn modelId="{3AF93860-E4C9-41B0-95CF-27011EAD4905}" srcId="{A424A5BE-5AAB-403C-BB57-18F7C44CD2C8}" destId="{6FDD9EA5-CCA1-4355-944E-00DB41C1C48C}" srcOrd="1" destOrd="0" parTransId="{D77D7715-1B84-443C-B724-C926ED7629B8}" sibTransId="{56F3DEF5-147A-48F1-9F04-1307C22D4383}"/>
    <dgm:cxn modelId="{7577E14E-7DE5-43DB-8B72-7D8A1CC1B0E7}" type="presOf" srcId="{3D9F50E0-E2E9-490C-A613-3E9564E41A18}" destId="{97A82C5F-8C9F-462B-B8C2-601BD39B3B0D}" srcOrd="0" destOrd="0" presId="urn:microsoft.com/office/officeart/2018/2/layout/IconVerticalSolidList"/>
    <dgm:cxn modelId="{F1394689-D78D-441E-BE95-FB1C87FE27BE}" srcId="{A424A5BE-5AAB-403C-BB57-18F7C44CD2C8}" destId="{D3FA0591-5F23-4B63-B36C-5BC74AFB04D7}" srcOrd="4" destOrd="0" parTransId="{7E76BA2C-8CF9-494E-936C-66E4D47BA392}" sibTransId="{EDF4574E-04EA-44DD-A22F-EA2D368FD39A}"/>
    <dgm:cxn modelId="{4EC38099-A0CF-46EB-B0DE-3A1DC152E24C}" type="presOf" srcId="{5E92D46E-8221-4563-B692-A8D348F014F0}" destId="{2280057D-D02C-4A22-BAA5-3DB8B5693684}" srcOrd="0" destOrd="0" presId="urn:microsoft.com/office/officeart/2018/2/layout/IconVerticalSolidList"/>
    <dgm:cxn modelId="{404BCAA6-912C-4DFD-B536-89D0552C084C}" srcId="{A424A5BE-5AAB-403C-BB57-18F7C44CD2C8}" destId="{D466C65E-E23D-4DDD-A59B-EF8544651C4C}" srcOrd="5" destOrd="0" parTransId="{DD2DDE7A-77CE-4309-B653-117DF9641FB4}" sibTransId="{AFE7DCBE-1046-4184-B249-C2A1164EBBAC}"/>
    <dgm:cxn modelId="{6D580AC7-D220-4EC0-946C-7B4B65003383}" type="presOf" srcId="{975CA579-3090-4860-B207-80A8A87B38D9}" destId="{5D014A1B-75C7-412D-83A8-D7A30B34499A}" srcOrd="0" destOrd="0" presId="urn:microsoft.com/office/officeart/2018/2/layout/IconVerticalSolidList"/>
    <dgm:cxn modelId="{7B42B9CD-8B81-455A-84FB-0CE17AB6DE32}" type="presOf" srcId="{6FDD9EA5-CCA1-4355-944E-00DB41C1C48C}" destId="{DF887633-49DA-4406-94AB-B92C072F00D1}" srcOrd="0" destOrd="0" presId="urn:microsoft.com/office/officeart/2018/2/layout/IconVerticalSolidList"/>
    <dgm:cxn modelId="{C91F45E4-429C-4CBE-86AA-D27988F9AB69}" type="presOf" srcId="{A424A5BE-5AAB-403C-BB57-18F7C44CD2C8}" destId="{CF9F4BDE-7DD8-433C-ADE7-D8D254FB3AD9}" srcOrd="0" destOrd="0" presId="urn:microsoft.com/office/officeart/2018/2/layout/IconVerticalSolidList"/>
    <dgm:cxn modelId="{9B36CEED-6039-47DA-BB5B-EF0230CEF5C3}" type="presOf" srcId="{D3FA0591-5F23-4B63-B36C-5BC74AFB04D7}" destId="{D114247E-B040-4A6D-9977-EED40DEA5585}" srcOrd="0" destOrd="0" presId="urn:microsoft.com/office/officeart/2018/2/layout/IconVerticalSolidList"/>
    <dgm:cxn modelId="{91243E5F-A576-466B-9D42-DE36CCC2A0AE}" type="presParOf" srcId="{CF9F4BDE-7DD8-433C-ADE7-D8D254FB3AD9}" destId="{B0093A66-F5E2-42C2-8E3D-F88C1B3ED9BE}" srcOrd="0" destOrd="0" presId="urn:microsoft.com/office/officeart/2018/2/layout/IconVerticalSolidList"/>
    <dgm:cxn modelId="{2691B478-3A55-449D-81C5-124510590119}" type="presParOf" srcId="{B0093A66-F5E2-42C2-8E3D-F88C1B3ED9BE}" destId="{D18C533D-EB9C-4BF6-9B1B-58268FAA11DC}" srcOrd="0" destOrd="0" presId="urn:microsoft.com/office/officeart/2018/2/layout/IconVerticalSolidList"/>
    <dgm:cxn modelId="{DE6D9AEA-C97B-4D38-909C-2C93E7073B2C}" type="presParOf" srcId="{B0093A66-F5E2-42C2-8E3D-F88C1B3ED9BE}" destId="{5FC9C0B7-FF1B-4C16-A164-DCC8455FD27E}" srcOrd="1" destOrd="0" presId="urn:microsoft.com/office/officeart/2018/2/layout/IconVerticalSolidList"/>
    <dgm:cxn modelId="{396673D9-C21E-4966-962A-CFE7C9B5D1B6}" type="presParOf" srcId="{B0093A66-F5E2-42C2-8E3D-F88C1B3ED9BE}" destId="{FDDD8514-F1BD-4176-806A-8A5FF36102BE}" srcOrd="2" destOrd="0" presId="urn:microsoft.com/office/officeart/2018/2/layout/IconVerticalSolidList"/>
    <dgm:cxn modelId="{0ED9A73B-B854-451C-9178-B20BF66D812A}" type="presParOf" srcId="{B0093A66-F5E2-42C2-8E3D-F88C1B3ED9BE}" destId="{5D014A1B-75C7-412D-83A8-D7A30B34499A}" srcOrd="3" destOrd="0" presId="urn:microsoft.com/office/officeart/2018/2/layout/IconVerticalSolidList"/>
    <dgm:cxn modelId="{297FB457-E610-427F-A22D-E3043A4303A6}" type="presParOf" srcId="{CF9F4BDE-7DD8-433C-ADE7-D8D254FB3AD9}" destId="{6F201CA3-7045-4C9E-9A54-A3F3C231BF82}" srcOrd="1" destOrd="0" presId="urn:microsoft.com/office/officeart/2018/2/layout/IconVerticalSolidList"/>
    <dgm:cxn modelId="{1F9EBCEB-E0F3-4686-83B9-2654755D80D6}" type="presParOf" srcId="{CF9F4BDE-7DD8-433C-ADE7-D8D254FB3AD9}" destId="{90857911-6554-40BE-A35E-502803D8244C}" srcOrd="2" destOrd="0" presId="urn:microsoft.com/office/officeart/2018/2/layout/IconVerticalSolidList"/>
    <dgm:cxn modelId="{AD759BA4-0BA3-4D0C-9E1B-8F9C9C01B5CF}" type="presParOf" srcId="{90857911-6554-40BE-A35E-502803D8244C}" destId="{7D3D3E3F-036E-4DE0-A8FF-228799251CED}" srcOrd="0" destOrd="0" presId="urn:microsoft.com/office/officeart/2018/2/layout/IconVerticalSolidList"/>
    <dgm:cxn modelId="{8103CB65-C6FF-402B-9CDC-17B3815C1148}" type="presParOf" srcId="{90857911-6554-40BE-A35E-502803D8244C}" destId="{88B8C9B0-A6AC-43D3-9399-3FBB1921D989}" srcOrd="1" destOrd="0" presId="urn:microsoft.com/office/officeart/2018/2/layout/IconVerticalSolidList"/>
    <dgm:cxn modelId="{2377E0F3-52B1-4F13-8707-B1E370312BB8}" type="presParOf" srcId="{90857911-6554-40BE-A35E-502803D8244C}" destId="{E7E44F0E-AA6F-433D-925B-B1FBDB70DCF7}" srcOrd="2" destOrd="0" presId="urn:microsoft.com/office/officeart/2018/2/layout/IconVerticalSolidList"/>
    <dgm:cxn modelId="{AABEF01C-18C8-4D93-80BF-BA3E3698115B}" type="presParOf" srcId="{90857911-6554-40BE-A35E-502803D8244C}" destId="{DF887633-49DA-4406-94AB-B92C072F00D1}" srcOrd="3" destOrd="0" presId="urn:microsoft.com/office/officeart/2018/2/layout/IconVerticalSolidList"/>
    <dgm:cxn modelId="{8AF91360-FBEF-465C-ACAE-FFB56EC181FE}" type="presParOf" srcId="{CF9F4BDE-7DD8-433C-ADE7-D8D254FB3AD9}" destId="{6CF1A36B-BF48-4675-87B0-21F04DF4577A}" srcOrd="3" destOrd="0" presId="urn:microsoft.com/office/officeart/2018/2/layout/IconVerticalSolidList"/>
    <dgm:cxn modelId="{D063A72C-B1A2-4D53-BD71-294E2583E68A}" type="presParOf" srcId="{CF9F4BDE-7DD8-433C-ADE7-D8D254FB3AD9}" destId="{02A2A019-5D07-4B72-BBAB-0F71EB545179}" srcOrd="4" destOrd="0" presId="urn:microsoft.com/office/officeart/2018/2/layout/IconVerticalSolidList"/>
    <dgm:cxn modelId="{6FA9C6C2-E845-4DCD-893B-3FD62EDE40EB}" type="presParOf" srcId="{02A2A019-5D07-4B72-BBAB-0F71EB545179}" destId="{70258719-3D31-4D63-B112-FC90FCA5CECE}" srcOrd="0" destOrd="0" presId="urn:microsoft.com/office/officeart/2018/2/layout/IconVerticalSolidList"/>
    <dgm:cxn modelId="{8E2CFC1A-0BA2-4DC5-A76B-E164C540BFFD}" type="presParOf" srcId="{02A2A019-5D07-4B72-BBAB-0F71EB545179}" destId="{074062B9-1405-4EA3-B4AA-2C281298E23F}" srcOrd="1" destOrd="0" presId="urn:microsoft.com/office/officeart/2018/2/layout/IconVerticalSolidList"/>
    <dgm:cxn modelId="{CCE66A3C-2CFB-4216-ADAA-05C6DEB482B4}" type="presParOf" srcId="{02A2A019-5D07-4B72-BBAB-0F71EB545179}" destId="{9022BB3E-0216-4734-9819-5C258AA1CC5F}" srcOrd="2" destOrd="0" presId="urn:microsoft.com/office/officeart/2018/2/layout/IconVerticalSolidList"/>
    <dgm:cxn modelId="{9A058FB0-EDCD-404F-9198-466C964700CA}" type="presParOf" srcId="{02A2A019-5D07-4B72-BBAB-0F71EB545179}" destId="{97A82C5F-8C9F-462B-B8C2-601BD39B3B0D}" srcOrd="3" destOrd="0" presId="urn:microsoft.com/office/officeart/2018/2/layout/IconVerticalSolidList"/>
    <dgm:cxn modelId="{CE0ED56F-738E-4EB7-BFC5-2001007C9AB0}" type="presParOf" srcId="{CF9F4BDE-7DD8-433C-ADE7-D8D254FB3AD9}" destId="{181BEC96-90B1-4663-93DB-2D9E50EAE648}" srcOrd="5" destOrd="0" presId="urn:microsoft.com/office/officeart/2018/2/layout/IconVerticalSolidList"/>
    <dgm:cxn modelId="{09A35811-BA08-417F-ADF7-08EAA3427826}" type="presParOf" srcId="{CF9F4BDE-7DD8-433C-ADE7-D8D254FB3AD9}" destId="{B5077802-B136-4777-86A2-6E854E76AB6E}" srcOrd="6" destOrd="0" presId="urn:microsoft.com/office/officeart/2018/2/layout/IconVerticalSolidList"/>
    <dgm:cxn modelId="{5BE84B9B-F3A8-495C-AA0E-4B9CD477E782}" type="presParOf" srcId="{B5077802-B136-4777-86A2-6E854E76AB6E}" destId="{02DF7CF0-BE52-4D1D-ADA0-268EA37420F8}" srcOrd="0" destOrd="0" presId="urn:microsoft.com/office/officeart/2018/2/layout/IconVerticalSolidList"/>
    <dgm:cxn modelId="{E3279DAC-EDFE-457D-8C49-394A10906C92}" type="presParOf" srcId="{B5077802-B136-4777-86A2-6E854E76AB6E}" destId="{591CC16B-3D32-4D4C-ADD0-E2DB508E716E}" srcOrd="1" destOrd="0" presId="urn:microsoft.com/office/officeart/2018/2/layout/IconVerticalSolidList"/>
    <dgm:cxn modelId="{6815FAB4-9388-4759-B3A8-1A72197ADA6A}" type="presParOf" srcId="{B5077802-B136-4777-86A2-6E854E76AB6E}" destId="{2FEAF380-00C0-4240-8882-67F276B00BC6}" srcOrd="2" destOrd="0" presId="urn:microsoft.com/office/officeart/2018/2/layout/IconVerticalSolidList"/>
    <dgm:cxn modelId="{CB19E524-3E71-4EED-A41A-C6B901488767}" type="presParOf" srcId="{B5077802-B136-4777-86A2-6E854E76AB6E}" destId="{2280057D-D02C-4A22-BAA5-3DB8B5693684}" srcOrd="3" destOrd="0" presId="urn:microsoft.com/office/officeart/2018/2/layout/IconVerticalSolidList"/>
    <dgm:cxn modelId="{8C837A61-BEB3-4A93-B3FA-E8CE6C57D69B}" type="presParOf" srcId="{CF9F4BDE-7DD8-433C-ADE7-D8D254FB3AD9}" destId="{F6BCCF5D-37D7-4AE4-BA25-8D722EDBB76B}" srcOrd="7" destOrd="0" presId="urn:microsoft.com/office/officeart/2018/2/layout/IconVerticalSolidList"/>
    <dgm:cxn modelId="{204B039B-2518-4CDC-AB90-37594F9EBF52}" type="presParOf" srcId="{CF9F4BDE-7DD8-433C-ADE7-D8D254FB3AD9}" destId="{7AF4C15A-436B-46D6-9F20-A91AD5675AB8}" srcOrd="8" destOrd="0" presId="urn:microsoft.com/office/officeart/2018/2/layout/IconVerticalSolidList"/>
    <dgm:cxn modelId="{C5F5B1B4-D028-4CF5-A025-4ADB2555068D}" type="presParOf" srcId="{7AF4C15A-436B-46D6-9F20-A91AD5675AB8}" destId="{5786469C-6911-4B63-9F6B-BB242418A95E}" srcOrd="0" destOrd="0" presId="urn:microsoft.com/office/officeart/2018/2/layout/IconVerticalSolidList"/>
    <dgm:cxn modelId="{AA7ABCDB-3030-49C6-9E0E-B33D24D0CFA4}" type="presParOf" srcId="{7AF4C15A-436B-46D6-9F20-A91AD5675AB8}" destId="{2A07E01D-1A38-4FFC-9FD5-AB35A0C0F7D0}" srcOrd="1" destOrd="0" presId="urn:microsoft.com/office/officeart/2018/2/layout/IconVerticalSolidList"/>
    <dgm:cxn modelId="{33C667B7-BB0D-4E53-B8AD-46B02ED4DDAD}" type="presParOf" srcId="{7AF4C15A-436B-46D6-9F20-A91AD5675AB8}" destId="{F01C3C95-AF92-4FCB-8C24-FE87952E4AE6}" srcOrd="2" destOrd="0" presId="urn:microsoft.com/office/officeart/2018/2/layout/IconVerticalSolidList"/>
    <dgm:cxn modelId="{BF34EE04-9991-460A-A008-D69E23F676A6}" type="presParOf" srcId="{7AF4C15A-436B-46D6-9F20-A91AD5675AB8}" destId="{D114247E-B040-4A6D-9977-EED40DEA5585}" srcOrd="3" destOrd="0" presId="urn:microsoft.com/office/officeart/2018/2/layout/IconVerticalSolidList"/>
    <dgm:cxn modelId="{C55B7082-34F2-4F79-93F6-922010D04083}" type="presParOf" srcId="{CF9F4BDE-7DD8-433C-ADE7-D8D254FB3AD9}" destId="{DC10AE14-ADC9-4277-8575-3EDF557B1DFE}" srcOrd="9" destOrd="0" presId="urn:microsoft.com/office/officeart/2018/2/layout/IconVerticalSolidList"/>
    <dgm:cxn modelId="{9E64DB57-1FAC-46C1-BC81-53E0265E2FF8}" type="presParOf" srcId="{CF9F4BDE-7DD8-433C-ADE7-D8D254FB3AD9}" destId="{5D8C7CD2-B25D-4564-948C-BB7EE3F2A785}" srcOrd="10" destOrd="0" presId="urn:microsoft.com/office/officeart/2018/2/layout/IconVerticalSolidList"/>
    <dgm:cxn modelId="{4C7E761A-C3CD-4504-984C-9A3896DD3AE6}" type="presParOf" srcId="{5D8C7CD2-B25D-4564-948C-BB7EE3F2A785}" destId="{423A0A21-7375-4DC9-8CA6-AC630AE4F566}" srcOrd="0" destOrd="0" presId="urn:microsoft.com/office/officeart/2018/2/layout/IconVerticalSolidList"/>
    <dgm:cxn modelId="{A65EA981-06F3-4CCE-BCD8-D1283E68447A}" type="presParOf" srcId="{5D8C7CD2-B25D-4564-948C-BB7EE3F2A785}" destId="{83FB4529-5196-47FF-B38D-261256673867}" srcOrd="1" destOrd="0" presId="urn:microsoft.com/office/officeart/2018/2/layout/IconVerticalSolidList"/>
    <dgm:cxn modelId="{000FB314-F831-4258-B354-2292FB1B7B42}" type="presParOf" srcId="{5D8C7CD2-B25D-4564-948C-BB7EE3F2A785}" destId="{31CC4926-F26F-49C6-B1D4-4F33BE3F5327}" srcOrd="2" destOrd="0" presId="urn:microsoft.com/office/officeart/2018/2/layout/IconVerticalSolidList"/>
    <dgm:cxn modelId="{5B1AA0CB-6C11-4717-8873-B9825C0D287D}" type="presParOf" srcId="{5D8C7CD2-B25D-4564-948C-BB7EE3F2A785}" destId="{80328780-7207-49DC-A079-0B2300D5008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5E5150-7BB1-49B7-B6F6-3D23B0873D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134E95-A761-488B-88D3-CD8433003C49}">
      <dgm:prSet/>
      <dgm:spPr/>
      <dgm:t>
        <a:bodyPr/>
        <a:lstStyle/>
        <a:p>
          <a:r>
            <a:rPr lang="en-CA" dirty="0">
              <a:solidFill>
                <a:schemeClr val="tx1"/>
              </a:solidFill>
            </a:rPr>
            <a:t>Compared to </a:t>
          </a:r>
          <a:r>
            <a:rPr lang="en-CA" b="1" dirty="0">
              <a:solidFill>
                <a:schemeClr val="tx1"/>
              </a:solidFill>
            </a:rPr>
            <a:t>complicated</a:t>
          </a:r>
          <a:r>
            <a:rPr lang="en-CA" dirty="0">
              <a:solidFill>
                <a:schemeClr val="tx1"/>
              </a:solidFill>
            </a:rPr>
            <a:t>, which is intricate and detailed and </a:t>
          </a:r>
          <a:r>
            <a:rPr lang="en-CA" b="1" dirty="0">
              <a:solidFill>
                <a:srgbClr val="C00000"/>
              </a:solidFill>
            </a:rPr>
            <a:t>static</a:t>
          </a:r>
          <a:r>
            <a:rPr lang="en-CA" dirty="0">
              <a:solidFill>
                <a:schemeClr val="tx1"/>
              </a:solidFill>
            </a:rPr>
            <a:t>, </a:t>
          </a:r>
          <a:r>
            <a:rPr lang="en-CA" b="1" dirty="0">
              <a:solidFill>
                <a:schemeClr val="tx1"/>
              </a:solidFill>
            </a:rPr>
            <a:t>complexity</a:t>
          </a:r>
          <a:r>
            <a:rPr lang="en-CA" dirty="0">
              <a:solidFill>
                <a:schemeClr val="tx1"/>
              </a:solidFill>
            </a:rPr>
            <a:t> is intricate and detailed and </a:t>
          </a:r>
          <a:r>
            <a:rPr lang="en-CA" b="1" dirty="0">
              <a:solidFill>
                <a:srgbClr val="C00000"/>
              </a:solidFill>
            </a:rPr>
            <a:t>emergent</a:t>
          </a:r>
          <a:r>
            <a:rPr lang="en-CA" dirty="0">
              <a:solidFill>
                <a:schemeClr val="tx1"/>
              </a:solidFill>
            </a:rPr>
            <a:t> (continually coming into existence) with </a:t>
          </a:r>
          <a:r>
            <a:rPr lang="en-CA" b="1" dirty="0">
              <a:solidFill>
                <a:srgbClr val="C00000"/>
              </a:solidFill>
            </a:rPr>
            <a:t>evolving</a:t>
          </a:r>
          <a:r>
            <a:rPr lang="en-CA" dirty="0">
              <a:solidFill>
                <a:schemeClr val="tx1"/>
              </a:solidFill>
            </a:rPr>
            <a:t> connections, patterns, structures, and properties</a:t>
          </a:r>
          <a:r>
            <a:rPr lang="en-CA" dirty="0"/>
            <a:t>. </a:t>
          </a:r>
          <a:endParaRPr lang="en-US" dirty="0"/>
        </a:p>
      </dgm:t>
    </dgm:pt>
    <dgm:pt modelId="{DADD91A2-F97D-40A2-BEFA-8144FAF63C2F}" type="parTrans" cxnId="{1F6B74CB-901D-41A8-AE45-9799A7C2D3A1}">
      <dgm:prSet/>
      <dgm:spPr/>
      <dgm:t>
        <a:bodyPr/>
        <a:lstStyle/>
        <a:p>
          <a:endParaRPr lang="en-US"/>
        </a:p>
      </dgm:t>
    </dgm:pt>
    <dgm:pt modelId="{13A38B44-E47D-4560-BAE7-A72D9CFC48FA}" type="sibTrans" cxnId="{1F6B74CB-901D-41A8-AE45-9799A7C2D3A1}">
      <dgm:prSet/>
      <dgm:spPr/>
      <dgm:t>
        <a:bodyPr/>
        <a:lstStyle/>
        <a:p>
          <a:endParaRPr lang="en-US"/>
        </a:p>
      </dgm:t>
    </dgm:pt>
    <dgm:pt modelId="{A72A0F37-A91F-4696-ACA2-77F7F40BBDA9}">
      <dgm:prSet/>
      <dgm:spPr/>
      <dgm:t>
        <a:bodyPr/>
        <a:lstStyle/>
        <a:p>
          <a:r>
            <a:rPr lang="en-CA" dirty="0">
              <a:solidFill>
                <a:schemeClr val="tx1"/>
              </a:solidFill>
            </a:rPr>
            <a:t>Complex entails </a:t>
          </a:r>
          <a:r>
            <a:rPr lang="en-CA" b="1" dirty="0">
              <a:solidFill>
                <a:srgbClr val="C00000"/>
              </a:solidFill>
            </a:rPr>
            <a:t>interwoven</a:t>
          </a:r>
          <a:r>
            <a:rPr lang="en-CA" dirty="0">
              <a:solidFill>
                <a:schemeClr val="tx1"/>
              </a:solidFill>
            </a:rPr>
            <a:t> or braided strands defined by how they are </a:t>
          </a:r>
          <a:r>
            <a:rPr lang="en-CA" b="1" dirty="0">
              <a:solidFill>
                <a:srgbClr val="C00000"/>
              </a:solidFill>
            </a:rPr>
            <a:t>connected</a:t>
          </a:r>
          <a:r>
            <a:rPr lang="en-CA" dirty="0">
              <a:solidFill>
                <a:schemeClr val="tx1"/>
              </a:solidFill>
            </a:rPr>
            <a:t> - by their </a:t>
          </a:r>
          <a:r>
            <a:rPr lang="en-CA" b="1" dirty="0">
              <a:solidFill>
                <a:srgbClr val="C00000"/>
              </a:solidFill>
            </a:rPr>
            <a:t>relations</a:t>
          </a:r>
          <a:r>
            <a:rPr lang="en-CA" dirty="0">
              <a:solidFill>
                <a:schemeClr val="tx1"/>
              </a:solidFill>
            </a:rPr>
            <a:t> - not by their own static traits; the latter is superseded by </a:t>
          </a:r>
          <a:r>
            <a:rPr lang="en-CA" b="1" dirty="0">
              <a:solidFill>
                <a:srgbClr val="C00000"/>
              </a:solidFill>
            </a:rPr>
            <a:t>emergence</a:t>
          </a:r>
          <a:r>
            <a:rPr lang="en-CA" dirty="0"/>
            <a:t>.</a:t>
          </a:r>
          <a:endParaRPr lang="en-US" dirty="0"/>
        </a:p>
      </dgm:t>
    </dgm:pt>
    <dgm:pt modelId="{DBEA29E9-4009-45F2-9E6C-E249F69D03D9}" type="parTrans" cxnId="{34905986-1A90-453A-8DEA-EA0F2E5C1BF1}">
      <dgm:prSet/>
      <dgm:spPr/>
      <dgm:t>
        <a:bodyPr/>
        <a:lstStyle/>
        <a:p>
          <a:endParaRPr lang="en-US"/>
        </a:p>
      </dgm:t>
    </dgm:pt>
    <dgm:pt modelId="{24138D9B-8B6B-487B-8E33-DFFBB191B9E2}" type="sibTrans" cxnId="{34905986-1A90-453A-8DEA-EA0F2E5C1BF1}">
      <dgm:prSet/>
      <dgm:spPr/>
      <dgm:t>
        <a:bodyPr/>
        <a:lstStyle/>
        <a:p>
          <a:endParaRPr lang="en-US"/>
        </a:p>
      </dgm:t>
    </dgm:pt>
    <dgm:pt modelId="{BCA38514-97B1-400B-8364-2FB832C50365}" type="pres">
      <dgm:prSet presAssocID="{A15E5150-7BB1-49B7-B6F6-3D23B0873DBA}" presName="linear" presStyleCnt="0">
        <dgm:presLayoutVars>
          <dgm:animLvl val="lvl"/>
          <dgm:resizeHandles val="exact"/>
        </dgm:presLayoutVars>
      </dgm:prSet>
      <dgm:spPr/>
    </dgm:pt>
    <dgm:pt modelId="{4F320CB6-0DD2-43DC-A96B-91C682E4AA83}" type="pres">
      <dgm:prSet presAssocID="{17134E95-A761-488B-88D3-CD8433003C49}" presName="parentText" presStyleLbl="node1" presStyleIdx="0" presStyleCnt="2" custLinFactY="-119" custLinFactNeighborX="7319" custLinFactNeighborY="-100000">
        <dgm:presLayoutVars>
          <dgm:chMax val="0"/>
          <dgm:bulletEnabled val="1"/>
        </dgm:presLayoutVars>
      </dgm:prSet>
      <dgm:spPr/>
    </dgm:pt>
    <dgm:pt modelId="{7DD62E8E-B870-4F2F-931B-0B0ACD571FC6}" type="pres">
      <dgm:prSet presAssocID="{13A38B44-E47D-4560-BAE7-A72D9CFC48FA}" presName="spacer" presStyleCnt="0"/>
      <dgm:spPr/>
    </dgm:pt>
    <dgm:pt modelId="{084275F5-FAD4-482B-AF62-5FDFA69EEBC0}" type="pres">
      <dgm:prSet presAssocID="{A72A0F37-A91F-4696-ACA2-77F7F40BBDA9}" presName="parentText" presStyleLbl="node1" presStyleIdx="1" presStyleCnt="2" custLinFactNeighborX="14638" custLinFactNeighborY="-10241">
        <dgm:presLayoutVars>
          <dgm:chMax val="0"/>
          <dgm:bulletEnabled val="1"/>
        </dgm:presLayoutVars>
      </dgm:prSet>
      <dgm:spPr/>
    </dgm:pt>
  </dgm:ptLst>
  <dgm:cxnLst>
    <dgm:cxn modelId="{B78BF10F-9D4C-49DD-966F-CB4E39CB887C}" type="presOf" srcId="{A15E5150-7BB1-49B7-B6F6-3D23B0873DBA}" destId="{BCA38514-97B1-400B-8364-2FB832C50365}" srcOrd="0" destOrd="0" presId="urn:microsoft.com/office/officeart/2005/8/layout/vList2"/>
    <dgm:cxn modelId="{77836F29-FEC2-4581-9A84-8030365679A2}" type="presOf" srcId="{A72A0F37-A91F-4696-ACA2-77F7F40BBDA9}" destId="{084275F5-FAD4-482B-AF62-5FDFA69EEBC0}" srcOrd="0" destOrd="0" presId="urn:microsoft.com/office/officeart/2005/8/layout/vList2"/>
    <dgm:cxn modelId="{34905986-1A90-453A-8DEA-EA0F2E5C1BF1}" srcId="{A15E5150-7BB1-49B7-B6F6-3D23B0873DBA}" destId="{A72A0F37-A91F-4696-ACA2-77F7F40BBDA9}" srcOrd="1" destOrd="0" parTransId="{DBEA29E9-4009-45F2-9E6C-E249F69D03D9}" sibTransId="{24138D9B-8B6B-487B-8E33-DFFBB191B9E2}"/>
    <dgm:cxn modelId="{262E0DB0-00F0-4D15-A4D4-C8F62F33FF4D}" type="presOf" srcId="{17134E95-A761-488B-88D3-CD8433003C49}" destId="{4F320CB6-0DD2-43DC-A96B-91C682E4AA83}" srcOrd="0" destOrd="0" presId="urn:microsoft.com/office/officeart/2005/8/layout/vList2"/>
    <dgm:cxn modelId="{1F6B74CB-901D-41A8-AE45-9799A7C2D3A1}" srcId="{A15E5150-7BB1-49B7-B6F6-3D23B0873DBA}" destId="{17134E95-A761-488B-88D3-CD8433003C49}" srcOrd="0" destOrd="0" parTransId="{DADD91A2-F97D-40A2-BEFA-8144FAF63C2F}" sibTransId="{13A38B44-E47D-4560-BAE7-A72D9CFC48FA}"/>
    <dgm:cxn modelId="{D42C353C-592F-4635-AC15-8634264FB0B0}" type="presParOf" srcId="{BCA38514-97B1-400B-8364-2FB832C50365}" destId="{4F320CB6-0DD2-43DC-A96B-91C682E4AA83}" srcOrd="0" destOrd="0" presId="urn:microsoft.com/office/officeart/2005/8/layout/vList2"/>
    <dgm:cxn modelId="{F52E8EC2-4814-41FA-88B1-95CC6CB8D3FF}" type="presParOf" srcId="{BCA38514-97B1-400B-8364-2FB832C50365}" destId="{7DD62E8E-B870-4F2F-931B-0B0ACD571FC6}" srcOrd="1" destOrd="0" presId="urn:microsoft.com/office/officeart/2005/8/layout/vList2"/>
    <dgm:cxn modelId="{86B2854C-BCF6-4F41-8A01-ED64C5BDE0AC}" type="presParOf" srcId="{BCA38514-97B1-400B-8364-2FB832C50365}" destId="{084275F5-FAD4-482B-AF62-5FDFA69EEBC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5DFEF9-63E8-4A8A-BC0E-1543609CC67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F8A600B-67FE-4035-A984-CCAA0313991B}">
      <dgm:prSet/>
      <dgm:spPr/>
      <dgm:t>
        <a:bodyPr/>
        <a:lstStyle/>
        <a:p>
          <a:r>
            <a:rPr lang="en-CA" b="1" dirty="0"/>
            <a:t>Subjective and objective </a:t>
          </a:r>
          <a:r>
            <a:rPr lang="en-CA" dirty="0"/>
            <a:t>cojoined by a </a:t>
          </a:r>
          <a:r>
            <a:rPr lang="en-CA" b="1" dirty="0"/>
            <a:t>lubricating, mediating </a:t>
          </a:r>
          <a:r>
            <a:rPr lang="en-CA" dirty="0"/>
            <a:t>force</a:t>
          </a:r>
          <a:r>
            <a:rPr lang="en-CA" dirty="0">
              <a:highlight>
                <a:srgbClr val="FFFF00"/>
              </a:highlight>
            </a:rPr>
            <a:t>*</a:t>
          </a:r>
          <a:endParaRPr lang="en-US" dirty="0">
            <a:highlight>
              <a:srgbClr val="FFFF00"/>
            </a:highlight>
          </a:endParaRPr>
        </a:p>
      </dgm:t>
    </dgm:pt>
    <dgm:pt modelId="{43B85D13-72B7-46CA-B511-BA0855E09AA4}" type="parTrans" cxnId="{0BDC2784-6FBA-4958-817B-2CD36E7F1C25}">
      <dgm:prSet/>
      <dgm:spPr/>
      <dgm:t>
        <a:bodyPr/>
        <a:lstStyle/>
        <a:p>
          <a:endParaRPr lang="en-US"/>
        </a:p>
      </dgm:t>
    </dgm:pt>
    <dgm:pt modelId="{2F6F6BF6-DABC-4A0A-ADBF-2CC17BB24C14}" type="sibTrans" cxnId="{0BDC2784-6FBA-4958-817B-2CD36E7F1C25}">
      <dgm:prSet/>
      <dgm:spPr/>
      <dgm:t>
        <a:bodyPr/>
        <a:lstStyle/>
        <a:p>
          <a:endParaRPr lang="en-US"/>
        </a:p>
      </dgm:t>
    </dgm:pt>
    <dgm:pt modelId="{6278C986-0D14-43B0-B722-52F8E4DCD973}">
      <dgm:prSet/>
      <dgm:spPr/>
      <dgm:t>
        <a:bodyPr/>
        <a:lstStyle/>
        <a:p>
          <a:r>
            <a:rPr lang="en-CA" b="1" dirty="0"/>
            <a:t>Complex</a:t>
          </a:r>
          <a:r>
            <a:rPr lang="en-CA" dirty="0"/>
            <a:t> </a:t>
          </a:r>
          <a:r>
            <a:rPr lang="en-CA" dirty="0">
              <a:highlight>
                <a:srgbClr val="FFFF00"/>
              </a:highlight>
            </a:rPr>
            <a:t>*</a:t>
          </a:r>
          <a:endParaRPr lang="en-US" dirty="0">
            <a:highlight>
              <a:srgbClr val="FFFF00"/>
            </a:highlight>
          </a:endParaRPr>
        </a:p>
      </dgm:t>
    </dgm:pt>
    <dgm:pt modelId="{F3FF065D-5B25-47BB-A0CF-B8EFAE852FF3}" type="parTrans" cxnId="{A886603F-F450-4D0F-A7AA-438F63D05E41}">
      <dgm:prSet/>
      <dgm:spPr/>
      <dgm:t>
        <a:bodyPr/>
        <a:lstStyle/>
        <a:p>
          <a:endParaRPr lang="en-US"/>
        </a:p>
      </dgm:t>
    </dgm:pt>
    <dgm:pt modelId="{F5E83084-6DCF-4D09-A4C6-8EEF50483294}" type="sibTrans" cxnId="{A886603F-F450-4D0F-A7AA-438F63D05E41}">
      <dgm:prSet/>
      <dgm:spPr/>
      <dgm:t>
        <a:bodyPr/>
        <a:lstStyle/>
        <a:p>
          <a:endParaRPr lang="en-US"/>
        </a:p>
      </dgm:t>
    </dgm:pt>
    <dgm:pt modelId="{0754D370-7928-493E-931F-7C388AC786CA}">
      <dgm:prSet/>
      <dgm:spPr/>
      <dgm:t>
        <a:bodyPr/>
        <a:lstStyle/>
        <a:p>
          <a:r>
            <a:rPr lang="en-CA" b="1" dirty="0"/>
            <a:t>Emergent</a:t>
          </a:r>
          <a:r>
            <a:rPr lang="en-CA" dirty="0"/>
            <a:t> and alive - always in formation – never static</a:t>
          </a:r>
          <a:endParaRPr lang="en-US" dirty="0"/>
        </a:p>
      </dgm:t>
    </dgm:pt>
    <dgm:pt modelId="{71CFD135-8B2A-48D2-AB9C-D8C8216724EE}" type="parTrans" cxnId="{49C27153-4471-470A-98C6-B47D4816997C}">
      <dgm:prSet/>
      <dgm:spPr/>
      <dgm:t>
        <a:bodyPr/>
        <a:lstStyle/>
        <a:p>
          <a:endParaRPr lang="en-US"/>
        </a:p>
      </dgm:t>
    </dgm:pt>
    <dgm:pt modelId="{08DAAE2A-F604-497B-BB04-71F677CD3070}" type="sibTrans" cxnId="{49C27153-4471-470A-98C6-B47D4816997C}">
      <dgm:prSet/>
      <dgm:spPr/>
      <dgm:t>
        <a:bodyPr/>
        <a:lstStyle/>
        <a:p>
          <a:endParaRPr lang="en-US"/>
        </a:p>
      </dgm:t>
    </dgm:pt>
    <dgm:pt modelId="{D76EBB14-E484-4FFD-A43E-54F13D0FCB7A}">
      <dgm:prSet/>
      <dgm:spPr/>
      <dgm:t>
        <a:bodyPr/>
        <a:lstStyle/>
        <a:p>
          <a:r>
            <a:rPr lang="en-CA" b="1" dirty="0"/>
            <a:t>Embodied</a:t>
          </a:r>
          <a:r>
            <a:rPr lang="en-CA" dirty="0"/>
            <a:t> - owned by everyone who cocreated it</a:t>
          </a:r>
          <a:endParaRPr lang="en-US" dirty="0"/>
        </a:p>
      </dgm:t>
    </dgm:pt>
    <dgm:pt modelId="{A4C63E88-1D7A-45FC-8643-0C9CECA7685C}" type="parTrans" cxnId="{E6060701-D40B-4962-958D-978E3611B314}">
      <dgm:prSet/>
      <dgm:spPr/>
      <dgm:t>
        <a:bodyPr/>
        <a:lstStyle/>
        <a:p>
          <a:endParaRPr lang="en-US"/>
        </a:p>
      </dgm:t>
    </dgm:pt>
    <dgm:pt modelId="{E20BDFBE-233C-45AA-AC1F-40728BC69B85}" type="sibTrans" cxnId="{E6060701-D40B-4962-958D-978E3611B314}">
      <dgm:prSet/>
      <dgm:spPr/>
      <dgm:t>
        <a:bodyPr/>
        <a:lstStyle/>
        <a:p>
          <a:endParaRPr lang="en-US"/>
        </a:p>
      </dgm:t>
    </dgm:pt>
    <dgm:pt modelId="{064D1A3D-2DBD-4CC5-9053-57743904DBB1}">
      <dgm:prSet/>
      <dgm:spPr/>
      <dgm:t>
        <a:bodyPr/>
        <a:lstStyle/>
        <a:p>
          <a:r>
            <a:rPr lang="en-CA" b="1" dirty="0"/>
            <a:t>Cross-fertilized</a:t>
          </a:r>
          <a:r>
            <a:rPr lang="en-CA" dirty="0"/>
            <a:t> - development stimulated through exchange and mixing of different knowledge, experiences, ideas, interpretations, and expertise </a:t>
          </a:r>
          <a:endParaRPr lang="en-US" dirty="0"/>
        </a:p>
      </dgm:t>
    </dgm:pt>
    <dgm:pt modelId="{3650B532-7F02-4BF4-B1C3-FB760639216E}" type="parTrans" cxnId="{1B5ADFA2-94C6-4B18-AB21-C54F14AD4E9A}">
      <dgm:prSet/>
      <dgm:spPr/>
      <dgm:t>
        <a:bodyPr/>
        <a:lstStyle/>
        <a:p>
          <a:endParaRPr lang="en-US"/>
        </a:p>
      </dgm:t>
    </dgm:pt>
    <dgm:pt modelId="{320338AE-7933-4AD3-B276-B46F68BAE468}" type="sibTrans" cxnId="{1B5ADFA2-94C6-4B18-AB21-C54F14AD4E9A}">
      <dgm:prSet/>
      <dgm:spPr/>
      <dgm:t>
        <a:bodyPr/>
        <a:lstStyle/>
        <a:p>
          <a:endParaRPr lang="en-US"/>
        </a:p>
      </dgm:t>
    </dgm:pt>
    <dgm:pt modelId="{89AA977E-7115-417F-B189-FC8AB3479705}">
      <dgm:prSet/>
      <dgm:spPr/>
      <dgm:t>
        <a:bodyPr/>
        <a:lstStyle/>
        <a:p>
          <a:r>
            <a:rPr lang="en-CA" b="1" dirty="0"/>
            <a:t>Contextual</a:t>
          </a:r>
          <a:r>
            <a:rPr lang="en-CA" dirty="0"/>
            <a:t> or </a:t>
          </a:r>
          <a:r>
            <a:rPr lang="en-CA" b="1" dirty="0"/>
            <a:t>in situ - </a:t>
          </a:r>
          <a:r>
            <a:rPr lang="en-CA" dirty="0"/>
            <a:t>created where it will be applied; its meaning and relevance come from the surrounding circumstances, situation, or environment</a:t>
          </a:r>
          <a:endParaRPr lang="en-US" dirty="0"/>
        </a:p>
      </dgm:t>
    </dgm:pt>
    <dgm:pt modelId="{9E3A480C-7EC0-4E16-A21C-793A3C2B3C91}" type="parTrans" cxnId="{A6EA7C64-BFB7-42C0-B559-8E18CBD31E3B}">
      <dgm:prSet/>
      <dgm:spPr/>
      <dgm:t>
        <a:bodyPr/>
        <a:lstStyle/>
        <a:p>
          <a:endParaRPr lang="en-US"/>
        </a:p>
      </dgm:t>
    </dgm:pt>
    <dgm:pt modelId="{1B6E53F5-9546-471E-8894-EE30F840C102}" type="sibTrans" cxnId="{A6EA7C64-BFB7-42C0-B559-8E18CBD31E3B}">
      <dgm:prSet/>
      <dgm:spPr/>
      <dgm:t>
        <a:bodyPr/>
        <a:lstStyle/>
        <a:p>
          <a:endParaRPr lang="en-US"/>
        </a:p>
      </dgm:t>
    </dgm:pt>
    <dgm:pt modelId="{A8BD8DA2-6352-4F72-9C81-97C067A7BFA6}">
      <dgm:prSet/>
      <dgm:spPr/>
      <dgm:t>
        <a:bodyPr/>
        <a:lstStyle/>
        <a:p>
          <a:r>
            <a:rPr lang="en-CA" b="1" dirty="0"/>
            <a:t>Socially robust </a:t>
          </a:r>
          <a:r>
            <a:rPr lang="en-CA" b="0" dirty="0"/>
            <a:t>and</a:t>
          </a:r>
          <a:r>
            <a:rPr lang="en-CA" b="1" dirty="0"/>
            <a:t> socially approved - </a:t>
          </a:r>
          <a:r>
            <a:rPr lang="en-CA" dirty="0"/>
            <a:t>meets criteria of justice, fairness, effective, efficacy, autonomy; accepted by actors in the social and political context of its application</a:t>
          </a:r>
          <a:endParaRPr lang="en-US" dirty="0"/>
        </a:p>
      </dgm:t>
    </dgm:pt>
    <dgm:pt modelId="{2B05893F-D2F8-402B-888B-4AF3445321C6}" type="parTrans" cxnId="{26CF70BF-C4B2-431D-B7EC-98F2CB27B22E}">
      <dgm:prSet/>
      <dgm:spPr/>
      <dgm:t>
        <a:bodyPr/>
        <a:lstStyle/>
        <a:p>
          <a:endParaRPr lang="en-US"/>
        </a:p>
      </dgm:t>
    </dgm:pt>
    <dgm:pt modelId="{098336A7-9719-42DC-B1CE-06F2B915754E}" type="sibTrans" cxnId="{26CF70BF-C4B2-431D-B7EC-98F2CB27B22E}">
      <dgm:prSet/>
      <dgm:spPr/>
      <dgm:t>
        <a:bodyPr/>
        <a:lstStyle/>
        <a:p>
          <a:endParaRPr lang="en-US"/>
        </a:p>
      </dgm:t>
    </dgm:pt>
    <dgm:pt modelId="{4EB911E8-F3A7-4886-B13F-1DFBB15CBF2C}">
      <dgm:prSet/>
      <dgm:spPr/>
      <dgm:t>
        <a:bodyPr/>
        <a:lstStyle/>
        <a:p>
          <a:r>
            <a:rPr lang="en-CA" b="1" dirty="0"/>
            <a:t>Socially accountable - </a:t>
          </a:r>
          <a:r>
            <a:rPr lang="en-CA" b="0" dirty="0"/>
            <a:t>diverse and myriad actors are fully aware of how different societal stakeholders will be affected and assume responsibility for and justify its cocreation (i.e., provide reasons)</a:t>
          </a:r>
          <a:endParaRPr lang="en-US" b="0" dirty="0"/>
        </a:p>
      </dgm:t>
    </dgm:pt>
    <dgm:pt modelId="{1A8E2882-96A7-4CDE-A1D6-C74CF8633546}" type="parTrans" cxnId="{D4CD508A-905B-46A4-B232-537933A2379B}">
      <dgm:prSet/>
      <dgm:spPr/>
      <dgm:t>
        <a:bodyPr/>
        <a:lstStyle/>
        <a:p>
          <a:endParaRPr lang="en-US"/>
        </a:p>
      </dgm:t>
    </dgm:pt>
    <dgm:pt modelId="{FCA25D80-2028-4914-8D80-4B8190C52140}" type="sibTrans" cxnId="{D4CD508A-905B-46A4-B232-537933A2379B}">
      <dgm:prSet/>
      <dgm:spPr/>
      <dgm:t>
        <a:bodyPr/>
        <a:lstStyle/>
        <a:p>
          <a:endParaRPr lang="en-US"/>
        </a:p>
      </dgm:t>
    </dgm:pt>
    <dgm:pt modelId="{9B9595CD-F8EC-46B1-A33D-50E492B36317}" type="pres">
      <dgm:prSet presAssocID="{845DFEF9-63E8-4A8A-BC0E-1543609CC679}" presName="vert0" presStyleCnt="0">
        <dgm:presLayoutVars>
          <dgm:dir/>
          <dgm:animOne val="branch"/>
          <dgm:animLvl val="lvl"/>
        </dgm:presLayoutVars>
      </dgm:prSet>
      <dgm:spPr/>
    </dgm:pt>
    <dgm:pt modelId="{829CF4F0-8BC9-4781-8C31-E242A914CC94}" type="pres">
      <dgm:prSet presAssocID="{5F8A600B-67FE-4035-A984-CCAA0313991B}" presName="thickLine" presStyleLbl="alignNode1" presStyleIdx="0" presStyleCnt="8"/>
      <dgm:spPr/>
    </dgm:pt>
    <dgm:pt modelId="{F88515E3-9274-4949-921C-5372A01F2602}" type="pres">
      <dgm:prSet presAssocID="{5F8A600B-67FE-4035-A984-CCAA0313991B}" presName="horz1" presStyleCnt="0"/>
      <dgm:spPr/>
    </dgm:pt>
    <dgm:pt modelId="{4C1B1991-44DA-4777-AD40-17F8F7C5316D}" type="pres">
      <dgm:prSet presAssocID="{5F8A600B-67FE-4035-A984-CCAA0313991B}" presName="tx1" presStyleLbl="revTx" presStyleIdx="0" presStyleCnt="8"/>
      <dgm:spPr/>
    </dgm:pt>
    <dgm:pt modelId="{1594E34E-2E44-4AE7-A61A-52EE375B2031}" type="pres">
      <dgm:prSet presAssocID="{5F8A600B-67FE-4035-A984-CCAA0313991B}" presName="vert1" presStyleCnt="0"/>
      <dgm:spPr/>
    </dgm:pt>
    <dgm:pt modelId="{DD6DFBC2-CB22-41CA-9A7E-48654A2D77D4}" type="pres">
      <dgm:prSet presAssocID="{6278C986-0D14-43B0-B722-52F8E4DCD973}" presName="thickLine" presStyleLbl="alignNode1" presStyleIdx="1" presStyleCnt="8"/>
      <dgm:spPr/>
    </dgm:pt>
    <dgm:pt modelId="{6F7CCAA5-4AEA-43A0-8CF8-688C351E2BAD}" type="pres">
      <dgm:prSet presAssocID="{6278C986-0D14-43B0-B722-52F8E4DCD973}" presName="horz1" presStyleCnt="0"/>
      <dgm:spPr/>
    </dgm:pt>
    <dgm:pt modelId="{7CF6C50F-BB72-4917-813A-46BB0E69224F}" type="pres">
      <dgm:prSet presAssocID="{6278C986-0D14-43B0-B722-52F8E4DCD973}" presName="tx1" presStyleLbl="revTx" presStyleIdx="1" presStyleCnt="8"/>
      <dgm:spPr/>
    </dgm:pt>
    <dgm:pt modelId="{B46A0476-1510-4525-8A08-AF3D89C58442}" type="pres">
      <dgm:prSet presAssocID="{6278C986-0D14-43B0-B722-52F8E4DCD973}" presName="vert1" presStyleCnt="0"/>
      <dgm:spPr/>
    </dgm:pt>
    <dgm:pt modelId="{FB3E8A43-0195-4615-AFA1-DC95389B270D}" type="pres">
      <dgm:prSet presAssocID="{0754D370-7928-493E-931F-7C388AC786CA}" presName="thickLine" presStyleLbl="alignNode1" presStyleIdx="2" presStyleCnt="8"/>
      <dgm:spPr/>
    </dgm:pt>
    <dgm:pt modelId="{7629C77D-D99D-481F-B384-F1CEE3D1DA5D}" type="pres">
      <dgm:prSet presAssocID="{0754D370-7928-493E-931F-7C388AC786CA}" presName="horz1" presStyleCnt="0"/>
      <dgm:spPr/>
    </dgm:pt>
    <dgm:pt modelId="{EAD97F79-AD86-4C19-9E21-4A088F2E3841}" type="pres">
      <dgm:prSet presAssocID="{0754D370-7928-493E-931F-7C388AC786CA}" presName="tx1" presStyleLbl="revTx" presStyleIdx="2" presStyleCnt="8"/>
      <dgm:spPr/>
    </dgm:pt>
    <dgm:pt modelId="{D113069D-B8B4-416F-8183-08701DA7DE8D}" type="pres">
      <dgm:prSet presAssocID="{0754D370-7928-493E-931F-7C388AC786CA}" presName="vert1" presStyleCnt="0"/>
      <dgm:spPr/>
    </dgm:pt>
    <dgm:pt modelId="{1F2EE3F7-DB09-44E5-B9D6-0CE5229890F9}" type="pres">
      <dgm:prSet presAssocID="{D76EBB14-E484-4FFD-A43E-54F13D0FCB7A}" presName="thickLine" presStyleLbl="alignNode1" presStyleIdx="3" presStyleCnt="8"/>
      <dgm:spPr/>
    </dgm:pt>
    <dgm:pt modelId="{2599A299-AEB3-4933-AC47-B916923229E5}" type="pres">
      <dgm:prSet presAssocID="{D76EBB14-E484-4FFD-A43E-54F13D0FCB7A}" presName="horz1" presStyleCnt="0"/>
      <dgm:spPr/>
    </dgm:pt>
    <dgm:pt modelId="{62EAB1D4-CC0A-4C55-B294-A8D84A00D8ED}" type="pres">
      <dgm:prSet presAssocID="{D76EBB14-E484-4FFD-A43E-54F13D0FCB7A}" presName="tx1" presStyleLbl="revTx" presStyleIdx="3" presStyleCnt="8"/>
      <dgm:spPr/>
    </dgm:pt>
    <dgm:pt modelId="{A84CB0AA-4B6F-40F1-B276-8E2B64E04B50}" type="pres">
      <dgm:prSet presAssocID="{D76EBB14-E484-4FFD-A43E-54F13D0FCB7A}" presName="vert1" presStyleCnt="0"/>
      <dgm:spPr/>
    </dgm:pt>
    <dgm:pt modelId="{02734469-527E-430D-ACD3-6DBC6EC25231}" type="pres">
      <dgm:prSet presAssocID="{064D1A3D-2DBD-4CC5-9053-57743904DBB1}" presName="thickLine" presStyleLbl="alignNode1" presStyleIdx="4" presStyleCnt="8"/>
      <dgm:spPr/>
    </dgm:pt>
    <dgm:pt modelId="{59896864-ABA2-40BB-B6A7-799EEF1ADA0C}" type="pres">
      <dgm:prSet presAssocID="{064D1A3D-2DBD-4CC5-9053-57743904DBB1}" presName="horz1" presStyleCnt="0"/>
      <dgm:spPr/>
    </dgm:pt>
    <dgm:pt modelId="{E38551DF-D3AF-49A1-B993-B1E0515D06E9}" type="pres">
      <dgm:prSet presAssocID="{064D1A3D-2DBD-4CC5-9053-57743904DBB1}" presName="tx1" presStyleLbl="revTx" presStyleIdx="4" presStyleCnt="8"/>
      <dgm:spPr/>
    </dgm:pt>
    <dgm:pt modelId="{29FF6C87-4A66-4BB3-B278-0B9C981F4C75}" type="pres">
      <dgm:prSet presAssocID="{064D1A3D-2DBD-4CC5-9053-57743904DBB1}" presName="vert1" presStyleCnt="0"/>
      <dgm:spPr/>
    </dgm:pt>
    <dgm:pt modelId="{8B88BB76-8AC2-4E1A-9288-3D2754A46617}" type="pres">
      <dgm:prSet presAssocID="{89AA977E-7115-417F-B189-FC8AB3479705}" presName="thickLine" presStyleLbl="alignNode1" presStyleIdx="5" presStyleCnt="8"/>
      <dgm:spPr/>
    </dgm:pt>
    <dgm:pt modelId="{9F59601F-CCF2-44A0-ACDC-056DBB4B6F54}" type="pres">
      <dgm:prSet presAssocID="{89AA977E-7115-417F-B189-FC8AB3479705}" presName="horz1" presStyleCnt="0"/>
      <dgm:spPr/>
    </dgm:pt>
    <dgm:pt modelId="{EBC0A66E-E2EA-45EA-961E-5F157E373E04}" type="pres">
      <dgm:prSet presAssocID="{89AA977E-7115-417F-B189-FC8AB3479705}" presName="tx1" presStyleLbl="revTx" presStyleIdx="5" presStyleCnt="8"/>
      <dgm:spPr/>
    </dgm:pt>
    <dgm:pt modelId="{31821D27-7F2B-45A5-966E-0A9F74DF2506}" type="pres">
      <dgm:prSet presAssocID="{89AA977E-7115-417F-B189-FC8AB3479705}" presName="vert1" presStyleCnt="0"/>
      <dgm:spPr/>
    </dgm:pt>
    <dgm:pt modelId="{6E7BD690-8BEA-4168-8D2F-4E12D9236825}" type="pres">
      <dgm:prSet presAssocID="{A8BD8DA2-6352-4F72-9C81-97C067A7BFA6}" presName="thickLine" presStyleLbl="alignNode1" presStyleIdx="6" presStyleCnt="8"/>
      <dgm:spPr/>
    </dgm:pt>
    <dgm:pt modelId="{CBF79164-A692-471A-81C8-86B8EF5E736B}" type="pres">
      <dgm:prSet presAssocID="{A8BD8DA2-6352-4F72-9C81-97C067A7BFA6}" presName="horz1" presStyleCnt="0"/>
      <dgm:spPr/>
    </dgm:pt>
    <dgm:pt modelId="{DCBC723D-2545-45A2-8F97-CEEEC7C5F0DF}" type="pres">
      <dgm:prSet presAssocID="{A8BD8DA2-6352-4F72-9C81-97C067A7BFA6}" presName="tx1" presStyleLbl="revTx" presStyleIdx="6" presStyleCnt="8"/>
      <dgm:spPr/>
    </dgm:pt>
    <dgm:pt modelId="{4A34EFC6-113E-4D37-8920-52E5A7015A92}" type="pres">
      <dgm:prSet presAssocID="{A8BD8DA2-6352-4F72-9C81-97C067A7BFA6}" presName="vert1" presStyleCnt="0"/>
      <dgm:spPr/>
    </dgm:pt>
    <dgm:pt modelId="{43A1D27C-A3C4-41BC-B9C9-17B373BF8D55}" type="pres">
      <dgm:prSet presAssocID="{4EB911E8-F3A7-4886-B13F-1DFBB15CBF2C}" presName="thickLine" presStyleLbl="alignNode1" presStyleIdx="7" presStyleCnt="8"/>
      <dgm:spPr/>
    </dgm:pt>
    <dgm:pt modelId="{EF37137C-876F-43CE-B36A-6B6BCA57D29D}" type="pres">
      <dgm:prSet presAssocID="{4EB911E8-F3A7-4886-B13F-1DFBB15CBF2C}" presName="horz1" presStyleCnt="0"/>
      <dgm:spPr/>
    </dgm:pt>
    <dgm:pt modelId="{1592FC6D-4BBC-467C-9651-A0FDC4CE344A}" type="pres">
      <dgm:prSet presAssocID="{4EB911E8-F3A7-4886-B13F-1DFBB15CBF2C}" presName="tx1" presStyleLbl="revTx" presStyleIdx="7" presStyleCnt="8" custScaleY="136077"/>
      <dgm:spPr/>
    </dgm:pt>
    <dgm:pt modelId="{92B80CAC-7A8E-4B91-B4DA-6391D50941A8}" type="pres">
      <dgm:prSet presAssocID="{4EB911E8-F3A7-4886-B13F-1DFBB15CBF2C}" presName="vert1" presStyleCnt="0"/>
      <dgm:spPr/>
    </dgm:pt>
  </dgm:ptLst>
  <dgm:cxnLst>
    <dgm:cxn modelId="{E6060701-D40B-4962-958D-978E3611B314}" srcId="{845DFEF9-63E8-4A8A-BC0E-1543609CC679}" destId="{D76EBB14-E484-4FFD-A43E-54F13D0FCB7A}" srcOrd="3" destOrd="0" parTransId="{A4C63E88-1D7A-45FC-8643-0C9CECA7685C}" sibTransId="{E20BDFBE-233C-45AA-AC1F-40728BC69B85}"/>
    <dgm:cxn modelId="{EC8EBA14-08FC-4828-88EA-D687DF949352}" type="presOf" srcId="{845DFEF9-63E8-4A8A-BC0E-1543609CC679}" destId="{9B9595CD-F8EC-46B1-A33D-50E492B36317}" srcOrd="0" destOrd="0" presId="urn:microsoft.com/office/officeart/2008/layout/LinedList"/>
    <dgm:cxn modelId="{70DFA91B-190A-4F3D-9862-3C6C4D1117C2}" type="presOf" srcId="{6278C986-0D14-43B0-B722-52F8E4DCD973}" destId="{7CF6C50F-BB72-4917-813A-46BB0E69224F}" srcOrd="0" destOrd="0" presId="urn:microsoft.com/office/officeart/2008/layout/LinedList"/>
    <dgm:cxn modelId="{E13FD735-EA94-4B8E-B8FB-DEEFC0AAF182}" type="presOf" srcId="{5F8A600B-67FE-4035-A984-CCAA0313991B}" destId="{4C1B1991-44DA-4777-AD40-17F8F7C5316D}" srcOrd="0" destOrd="0" presId="urn:microsoft.com/office/officeart/2008/layout/LinedList"/>
    <dgm:cxn modelId="{7AA71E3D-AE5A-4A7B-A078-B7CD21431753}" type="presOf" srcId="{A8BD8DA2-6352-4F72-9C81-97C067A7BFA6}" destId="{DCBC723D-2545-45A2-8F97-CEEEC7C5F0DF}" srcOrd="0" destOrd="0" presId="urn:microsoft.com/office/officeart/2008/layout/LinedList"/>
    <dgm:cxn modelId="{A886603F-F450-4D0F-A7AA-438F63D05E41}" srcId="{845DFEF9-63E8-4A8A-BC0E-1543609CC679}" destId="{6278C986-0D14-43B0-B722-52F8E4DCD973}" srcOrd="1" destOrd="0" parTransId="{F3FF065D-5B25-47BB-A0CF-B8EFAE852FF3}" sibTransId="{F5E83084-6DCF-4D09-A4C6-8EEF50483294}"/>
    <dgm:cxn modelId="{F8488B5B-D8F1-4C0F-B389-240F08E1ED40}" type="presOf" srcId="{064D1A3D-2DBD-4CC5-9053-57743904DBB1}" destId="{E38551DF-D3AF-49A1-B993-B1E0515D06E9}" srcOrd="0" destOrd="0" presId="urn:microsoft.com/office/officeart/2008/layout/LinedList"/>
    <dgm:cxn modelId="{A6EA7C64-BFB7-42C0-B559-8E18CBD31E3B}" srcId="{845DFEF9-63E8-4A8A-BC0E-1543609CC679}" destId="{89AA977E-7115-417F-B189-FC8AB3479705}" srcOrd="5" destOrd="0" parTransId="{9E3A480C-7EC0-4E16-A21C-793A3C2B3C91}" sibTransId="{1B6E53F5-9546-471E-8894-EE30F840C102}"/>
    <dgm:cxn modelId="{4C7C5465-1DCD-4A88-BB70-06A987FDB8AB}" type="presOf" srcId="{D76EBB14-E484-4FFD-A43E-54F13D0FCB7A}" destId="{62EAB1D4-CC0A-4C55-B294-A8D84A00D8ED}" srcOrd="0" destOrd="0" presId="urn:microsoft.com/office/officeart/2008/layout/LinedList"/>
    <dgm:cxn modelId="{49C27153-4471-470A-98C6-B47D4816997C}" srcId="{845DFEF9-63E8-4A8A-BC0E-1543609CC679}" destId="{0754D370-7928-493E-931F-7C388AC786CA}" srcOrd="2" destOrd="0" parTransId="{71CFD135-8B2A-48D2-AB9C-D8C8216724EE}" sibTransId="{08DAAE2A-F604-497B-BB04-71F677CD3070}"/>
    <dgm:cxn modelId="{0BDC2784-6FBA-4958-817B-2CD36E7F1C25}" srcId="{845DFEF9-63E8-4A8A-BC0E-1543609CC679}" destId="{5F8A600B-67FE-4035-A984-CCAA0313991B}" srcOrd="0" destOrd="0" parTransId="{43B85D13-72B7-46CA-B511-BA0855E09AA4}" sibTransId="{2F6F6BF6-DABC-4A0A-ADBF-2CC17BB24C14}"/>
    <dgm:cxn modelId="{D4CD508A-905B-46A4-B232-537933A2379B}" srcId="{845DFEF9-63E8-4A8A-BC0E-1543609CC679}" destId="{4EB911E8-F3A7-4886-B13F-1DFBB15CBF2C}" srcOrd="7" destOrd="0" parTransId="{1A8E2882-96A7-4CDE-A1D6-C74CF8633546}" sibTransId="{FCA25D80-2028-4914-8D80-4B8190C52140}"/>
    <dgm:cxn modelId="{1B5ADFA2-94C6-4B18-AB21-C54F14AD4E9A}" srcId="{845DFEF9-63E8-4A8A-BC0E-1543609CC679}" destId="{064D1A3D-2DBD-4CC5-9053-57743904DBB1}" srcOrd="4" destOrd="0" parTransId="{3650B532-7F02-4BF4-B1C3-FB760639216E}" sibTransId="{320338AE-7933-4AD3-B276-B46F68BAE468}"/>
    <dgm:cxn modelId="{C09600AF-4297-404B-B6E3-70C0189B28E9}" type="presOf" srcId="{89AA977E-7115-417F-B189-FC8AB3479705}" destId="{EBC0A66E-E2EA-45EA-961E-5F157E373E04}" srcOrd="0" destOrd="0" presId="urn:microsoft.com/office/officeart/2008/layout/LinedList"/>
    <dgm:cxn modelId="{26CF70BF-C4B2-431D-B7EC-98F2CB27B22E}" srcId="{845DFEF9-63E8-4A8A-BC0E-1543609CC679}" destId="{A8BD8DA2-6352-4F72-9C81-97C067A7BFA6}" srcOrd="6" destOrd="0" parTransId="{2B05893F-D2F8-402B-888B-4AF3445321C6}" sibTransId="{098336A7-9719-42DC-B1CE-06F2B915754E}"/>
    <dgm:cxn modelId="{D897A9BF-53EE-4A9D-A2F4-D9307BC5F1C1}" type="presOf" srcId="{0754D370-7928-493E-931F-7C388AC786CA}" destId="{EAD97F79-AD86-4C19-9E21-4A088F2E3841}" srcOrd="0" destOrd="0" presId="urn:microsoft.com/office/officeart/2008/layout/LinedList"/>
    <dgm:cxn modelId="{AE4AAEFE-4900-46A5-82F5-310786FF86B9}" type="presOf" srcId="{4EB911E8-F3A7-4886-B13F-1DFBB15CBF2C}" destId="{1592FC6D-4BBC-467C-9651-A0FDC4CE344A}" srcOrd="0" destOrd="0" presId="urn:microsoft.com/office/officeart/2008/layout/LinedList"/>
    <dgm:cxn modelId="{F8656E0D-9B87-4970-A9E0-FDC743E0E744}" type="presParOf" srcId="{9B9595CD-F8EC-46B1-A33D-50E492B36317}" destId="{829CF4F0-8BC9-4781-8C31-E242A914CC94}" srcOrd="0" destOrd="0" presId="urn:microsoft.com/office/officeart/2008/layout/LinedList"/>
    <dgm:cxn modelId="{C2F42285-37FD-4595-B25F-232F60EEEE48}" type="presParOf" srcId="{9B9595CD-F8EC-46B1-A33D-50E492B36317}" destId="{F88515E3-9274-4949-921C-5372A01F2602}" srcOrd="1" destOrd="0" presId="urn:microsoft.com/office/officeart/2008/layout/LinedList"/>
    <dgm:cxn modelId="{3575A6CF-27C1-4A6A-9791-C1180423C67E}" type="presParOf" srcId="{F88515E3-9274-4949-921C-5372A01F2602}" destId="{4C1B1991-44DA-4777-AD40-17F8F7C5316D}" srcOrd="0" destOrd="0" presId="urn:microsoft.com/office/officeart/2008/layout/LinedList"/>
    <dgm:cxn modelId="{C2AD0014-37A4-486B-9673-DBD74698D7E4}" type="presParOf" srcId="{F88515E3-9274-4949-921C-5372A01F2602}" destId="{1594E34E-2E44-4AE7-A61A-52EE375B2031}" srcOrd="1" destOrd="0" presId="urn:microsoft.com/office/officeart/2008/layout/LinedList"/>
    <dgm:cxn modelId="{862ACC3D-DCB8-499E-9F0D-E0567EAD50EF}" type="presParOf" srcId="{9B9595CD-F8EC-46B1-A33D-50E492B36317}" destId="{DD6DFBC2-CB22-41CA-9A7E-48654A2D77D4}" srcOrd="2" destOrd="0" presId="urn:microsoft.com/office/officeart/2008/layout/LinedList"/>
    <dgm:cxn modelId="{A196A33B-482A-4888-A028-814DE650F0BB}" type="presParOf" srcId="{9B9595CD-F8EC-46B1-A33D-50E492B36317}" destId="{6F7CCAA5-4AEA-43A0-8CF8-688C351E2BAD}" srcOrd="3" destOrd="0" presId="urn:microsoft.com/office/officeart/2008/layout/LinedList"/>
    <dgm:cxn modelId="{B4580888-FF65-4BC2-BCBF-0FF56733089F}" type="presParOf" srcId="{6F7CCAA5-4AEA-43A0-8CF8-688C351E2BAD}" destId="{7CF6C50F-BB72-4917-813A-46BB0E69224F}" srcOrd="0" destOrd="0" presId="urn:microsoft.com/office/officeart/2008/layout/LinedList"/>
    <dgm:cxn modelId="{FAB7A4E3-3A8A-4DD4-B53B-AD8CBDB8DB2C}" type="presParOf" srcId="{6F7CCAA5-4AEA-43A0-8CF8-688C351E2BAD}" destId="{B46A0476-1510-4525-8A08-AF3D89C58442}" srcOrd="1" destOrd="0" presId="urn:microsoft.com/office/officeart/2008/layout/LinedList"/>
    <dgm:cxn modelId="{0CCF70E4-43E6-4CCB-8C62-58E756FB3FD7}" type="presParOf" srcId="{9B9595CD-F8EC-46B1-A33D-50E492B36317}" destId="{FB3E8A43-0195-4615-AFA1-DC95389B270D}" srcOrd="4" destOrd="0" presId="urn:microsoft.com/office/officeart/2008/layout/LinedList"/>
    <dgm:cxn modelId="{913CA477-5498-48B2-B36B-5A68DFFD4962}" type="presParOf" srcId="{9B9595CD-F8EC-46B1-A33D-50E492B36317}" destId="{7629C77D-D99D-481F-B384-F1CEE3D1DA5D}" srcOrd="5" destOrd="0" presId="urn:microsoft.com/office/officeart/2008/layout/LinedList"/>
    <dgm:cxn modelId="{FB8E7D09-18BF-4572-93D6-89F5FE745F99}" type="presParOf" srcId="{7629C77D-D99D-481F-B384-F1CEE3D1DA5D}" destId="{EAD97F79-AD86-4C19-9E21-4A088F2E3841}" srcOrd="0" destOrd="0" presId="urn:microsoft.com/office/officeart/2008/layout/LinedList"/>
    <dgm:cxn modelId="{4A571E5F-9BCA-428E-ABFA-2FBA5A75A326}" type="presParOf" srcId="{7629C77D-D99D-481F-B384-F1CEE3D1DA5D}" destId="{D113069D-B8B4-416F-8183-08701DA7DE8D}" srcOrd="1" destOrd="0" presId="urn:microsoft.com/office/officeart/2008/layout/LinedList"/>
    <dgm:cxn modelId="{3083DC35-00C3-4AA0-9597-12C497F8C77A}" type="presParOf" srcId="{9B9595CD-F8EC-46B1-A33D-50E492B36317}" destId="{1F2EE3F7-DB09-44E5-B9D6-0CE5229890F9}" srcOrd="6" destOrd="0" presId="urn:microsoft.com/office/officeart/2008/layout/LinedList"/>
    <dgm:cxn modelId="{8A8DF9A0-044F-4F2B-AA06-A5BDB8B2AF6B}" type="presParOf" srcId="{9B9595CD-F8EC-46B1-A33D-50E492B36317}" destId="{2599A299-AEB3-4933-AC47-B916923229E5}" srcOrd="7" destOrd="0" presId="urn:microsoft.com/office/officeart/2008/layout/LinedList"/>
    <dgm:cxn modelId="{9B543D6F-1BF6-49B9-A12A-0C40C6DE5B24}" type="presParOf" srcId="{2599A299-AEB3-4933-AC47-B916923229E5}" destId="{62EAB1D4-CC0A-4C55-B294-A8D84A00D8ED}" srcOrd="0" destOrd="0" presId="urn:microsoft.com/office/officeart/2008/layout/LinedList"/>
    <dgm:cxn modelId="{F26352DD-521D-45CF-9572-6E5C604147BB}" type="presParOf" srcId="{2599A299-AEB3-4933-AC47-B916923229E5}" destId="{A84CB0AA-4B6F-40F1-B276-8E2B64E04B50}" srcOrd="1" destOrd="0" presId="urn:microsoft.com/office/officeart/2008/layout/LinedList"/>
    <dgm:cxn modelId="{3D06D464-7006-4D74-B1DA-6A46370AC417}" type="presParOf" srcId="{9B9595CD-F8EC-46B1-A33D-50E492B36317}" destId="{02734469-527E-430D-ACD3-6DBC6EC25231}" srcOrd="8" destOrd="0" presId="urn:microsoft.com/office/officeart/2008/layout/LinedList"/>
    <dgm:cxn modelId="{E09FA923-EE07-4DE4-AF01-2C362FBE3C5E}" type="presParOf" srcId="{9B9595CD-F8EC-46B1-A33D-50E492B36317}" destId="{59896864-ABA2-40BB-B6A7-799EEF1ADA0C}" srcOrd="9" destOrd="0" presId="urn:microsoft.com/office/officeart/2008/layout/LinedList"/>
    <dgm:cxn modelId="{62ECF214-69D9-41D6-9C53-267945FB6F59}" type="presParOf" srcId="{59896864-ABA2-40BB-B6A7-799EEF1ADA0C}" destId="{E38551DF-D3AF-49A1-B993-B1E0515D06E9}" srcOrd="0" destOrd="0" presId="urn:microsoft.com/office/officeart/2008/layout/LinedList"/>
    <dgm:cxn modelId="{5747C9B9-B60C-449D-805F-63B8A4AAA3CD}" type="presParOf" srcId="{59896864-ABA2-40BB-B6A7-799EEF1ADA0C}" destId="{29FF6C87-4A66-4BB3-B278-0B9C981F4C75}" srcOrd="1" destOrd="0" presId="urn:microsoft.com/office/officeart/2008/layout/LinedList"/>
    <dgm:cxn modelId="{827D1541-64AC-439D-ACD6-4D3E90230751}" type="presParOf" srcId="{9B9595CD-F8EC-46B1-A33D-50E492B36317}" destId="{8B88BB76-8AC2-4E1A-9288-3D2754A46617}" srcOrd="10" destOrd="0" presId="urn:microsoft.com/office/officeart/2008/layout/LinedList"/>
    <dgm:cxn modelId="{E758E870-96E5-4EB9-92EE-EF74BFB988AF}" type="presParOf" srcId="{9B9595CD-F8EC-46B1-A33D-50E492B36317}" destId="{9F59601F-CCF2-44A0-ACDC-056DBB4B6F54}" srcOrd="11" destOrd="0" presId="urn:microsoft.com/office/officeart/2008/layout/LinedList"/>
    <dgm:cxn modelId="{BD7FEEB5-68A5-479C-985F-209732C8A397}" type="presParOf" srcId="{9F59601F-CCF2-44A0-ACDC-056DBB4B6F54}" destId="{EBC0A66E-E2EA-45EA-961E-5F157E373E04}" srcOrd="0" destOrd="0" presId="urn:microsoft.com/office/officeart/2008/layout/LinedList"/>
    <dgm:cxn modelId="{F0C4FACB-CAC4-44B3-B1B5-B38A2DB3A384}" type="presParOf" srcId="{9F59601F-CCF2-44A0-ACDC-056DBB4B6F54}" destId="{31821D27-7F2B-45A5-966E-0A9F74DF2506}" srcOrd="1" destOrd="0" presId="urn:microsoft.com/office/officeart/2008/layout/LinedList"/>
    <dgm:cxn modelId="{7894B654-E756-4E67-8111-5FAF37D0F15C}" type="presParOf" srcId="{9B9595CD-F8EC-46B1-A33D-50E492B36317}" destId="{6E7BD690-8BEA-4168-8D2F-4E12D9236825}" srcOrd="12" destOrd="0" presId="urn:microsoft.com/office/officeart/2008/layout/LinedList"/>
    <dgm:cxn modelId="{3BEFB369-F3FC-4CA6-A576-B464AC78B8C8}" type="presParOf" srcId="{9B9595CD-F8EC-46B1-A33D-50E492B36317}" destId="{CBF79164-A692-471A-81C8-86B8EF5E736B}" srcOrd="13" destOrd="0" presId="urn:microsoft.com/office/officeart/2008/layout/LinedList"/>
    <dgm:cxn modelId="{5972E311-6828-4C61-98F3-9BCFC6CDB007}" type="presParOf" srcId="{CBF79164-A692-471A-81C8-86B8EF5E736B}" destId="{DCBC723D-2545-45A2-8F97-CEEEC7C5F0DF}" srcOrd="0" destOrd="0" presId="urn:microsoft.com/office/officeart/2008/layout/LinedList"/>
    <dgm:cxn modelId="{58A28E14-3CD6-4A0B-8FA5-1AA80224871D}" type="presParOf" srcId="{CBF79164-A692-471A-81C8-86B8EF5E736B}" destId="{4A34EFC6-113E-4D37-8920-52E5A7015A92}" srcOrd="1" destOrd="0" presId="urn:microsoft.com/office/officeart/2008/layout/LinedList"/>
    <dgm:cxn modelId="{C3A0209C-118F-4B74-A97D-B026ED20DC4D}" type="presParOf" srcId="{9B9595CD-F8EC-46B1-A33D-50E492B36317}" destId="{43A1D27C-A3C4-41BC-B9C9-17B373BF8D55}" srcOrd="14" destOrd="0" presId="urn:microsoft.com/office/officeart/2008/layout/LinedList"/>
    <dgm:cxn modelId="{6ABCF2C6-1438-4141-8333-7438620D7448}" type="presParOf" srcId="{9B9595CD-F8EC-46B1-A33D-50E492B36317}" destId="{EF37137C-876F-43CE-B36A-6B6BCA57D29D}" srcOrd="15" destOrd="0" presId="urn:microsoft.com/office/officeart/2008/layout/LinedList"/>
    <dgm:cxn modelId="{F9F9311E-8C28-456F-A23F-5FC00D83D22E}" type="presParOf" srcId="{EF37137C-876F-43CE-B36A-6B6BCA57D29D}" destId="{1592FC6D-4BBC-467C-9651-A0FDC4CE344A}" srcOrd="0" destOrd="0" presId="urn:microsoft.com/office/officeart/2008/layout/LinedList"/>
    <dgm:cxn modelId="{2D583976-2927-4095-8F45-CD729D7AB982}" type="presParOf" srcId="{EF37137C-876F-43CE-B36A-6B6BCA57D29D}" destId="{92B80CAC-7A8E-4B91-B4DA-6391D50941A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7D06FF-932E-454F-A8CD-56CBF16E8091}" type="doc">
      <dgm:prSet loTypeId="urn:microsoft.com/office/officeart/2005/8/layout/hProcess4" loCatId="process" qsTypeId="urn:microsoft.com/office/officeart/2005/8/quickstyle/3d3" qsCatId="3D" csTypeId="urn:microsoft.com/office/officeart/2005/8/colors/accent1_1" csCatId="accent1" phldr="1"/>
      <dgm:spPr/>
      <dgm:t>
        <a:bodyPr/>
        <a:lstStyle/>
        <a:p>
          <a:endParaRPr lang="en-CA"/>
        </a:p>
      </dgm:t>
    </dgm:pt>
    <dgm:pt modelId="{DE19F450-C658-465D-A9D8-6F1D12E10E05}">
      <dgm:prSet phldrT="[Text]" custT="1"/>
      <dgm:spPr/>
      <dgm:t>
        <a:bodyPr/>
        <a:lstStyle/>
        <a:p>
          <a:r>
            <a:rPr lang="en-CA" sz="1100" b="1" dirty="0">
              <a:latin typeface="Arial" pitchFamily="34" charset="0"/>
              <a:cs typeface="Arial" pitchFamily="34" charset="0"/>
            </a:rPr>
            <a:t>TD-SUBJECT </a:t>
          </a:r>
        </a:p>
        <a:p>
          <a:r>
            <a:rPr lang="en-CA" sz="1100" b="1" dirty="0">
              <a:latin typeface="Arial" pitchFamily="34" charset="0"/>
              <a:cs typeface="Arial" pitchFamily="34" charset="0"/>
            </a:rPr>
            <a:t>Internal Level of Reality</a:t>
          </a:r>
        </a:p>
        <a:p>
          <a:r>
            <a:rPr lang="en-CA" sz="1100" b="0" dirty="0">
              <a:latin typeface="Arial" pitchFamily="34" charset="0"/>
              <a:cs typeface="Arial" pitchFamily="34" charset="0"/>
            </a:rPr>
            <a:t> </a:t>
          </a:r>
          <a:r>
            <a:rPr lang="en-CA" sz="1100" b="0" i="0" dirty="0">
              <a:latin typeface="Arial" pitchFamily="34" charset="0"/>
              <a:cs typeface="Arial" pitchFamily="34" charset="0"/>
            </a:rPr>
            <a:t>Internal contextual world of humans where subjective perspectives and consciousness flow</a:t>
          </a:r>
        </a:p>
      </dgm:t>
    </dgm:pt>
    <dgm:pt modelId="{E9172A0D-03D3-49E6-ADCA-76A04E8D26C3}" type="parTrans" cxnId="{F7794E85-1B46-439E-8ED6-95EDFC2D93B4}">
      <dgm:prSet/>
      <dgm:spPr/>
      <dgm:t>
        <a:bodyPr/>
        <a:lstStyle/>
        <a:p>
          <a:endParaRPr lang="en-CA"/>
        </a:p>
      </dgm:t>
    </dgm:pt>
    <dgm:pt modelId="{425E0D21-1220-400A-BBFD-5F065AB37CEC}" type="sibTrans" cxnId="{F7794E85-1B46-439E-8ED6-95EDFC2D93B4}">
      <dgm:prSet/>
      <dgm:spPr/>
      <dgm:t>
        <a:bodyPr/>
        <a:lstStyle/>
        <a:p>
          <a:endParaRPr lang="en-CA">
            <a:latin typeface="Arial" pitchFamily="34" charset="0"/>
            <a:cs typeface="Arial" pitchFamily="34" charset="0"/>
          </a:endParaRPr>
        </a:p>
      </dgm:t>
    </dgm:pt>
    <dgm:pt modelId="{FDA4566E-FAA8-4CF3-9FF9-E559777047F4}">
      <dgm:prSet phldrT="[Text]" custT="1"/>
      <dgm:spPr>
        <a:noFill/>
      </dgm:spPr>
      <dgm:t>
        <a:bodyPr/>
        <a:lstStyle/>
        <a:p>
          <a:r>
            <a:rPr lang="en-CA" sz="1400" dirty="0">
              <a:latin typeface="Arial" pitchFamily="34" charset="0"/>
              <a:cs typeface="Arial" pitchFamily="34" charset="0"/>
            </a:rPr>
            <a:t>individual (p</a:t>
          </a:r>
          <a:r>
            <a:rPr lang="en-CA" sz="1400" b="0" dirty="0">
              <a:latin typeface="Arial" pitchFamily="34" charset="0"/>
              <a:cs typeface="Arial" pitchFamily="34" charset="0"/>
            </a:rPr>
            <a:t>sychological and philosophical) </a:t>
          </a:r>
          <a:endParaRPr lang="en-CA" sz="1400" dirty="0">
            <a:latin typeface="Arial" pitchFamily="34" charset="0"/>
            <a:cs typeface="Arial" pitchFamily="34" charset="0"/>
          </a:endParaRPr>
        </a:p>
      </dgm:t>
    </dgm:pt>
    <dgm:pt modelId="{4B7F7335-66CF-4053-931D-721FB636A1C4}" type="parTrans" cxnId="{724D2D3B-6E29-4472-937A-069C9CBD346B}">
      <dgm:prSet/>
      <dgm:spPr/>
      <dgm:t>
        <a:bodyPr/>
        <a:lstStyle/>
        <a:p>
          <a:endParaRPr lang="en-CA"/>
        </a:p>
      </dgm:t>
    </dgm:pt>
    <dgm:pt modelId="{41A25456-85FE-47BD-A4EA-89B9B1BA50AB}" type="sibTrans" cxnId="{724D2D3B-6E29-4472-937A-069C9CBD346B}">
      <dgm:prSet/>
      <dgm:spPr/>
      <dgm:t>
        <a:bodyPr/>
        <a:lstStyle/>
        <a:p>
          <a:endParaRPr lang="en-CA"/>
        </a:p>
      </dgm:t>
    </dgm:pt>
    <dgm:pt modelId="{149C8035-C824-41DD-9E40-4F8943604649}">
      <dgm:prSet phldrT="[Text]"/>
      <dgm:spPr>
        <a:solidFill>
          <a:schemeClr val="accent2">
            <a:lumMod val="20000"/>
            <a:lumOff val="80000"/>
          </a:schemeClr>
        </a:solidFill>
      </dgm:spPr>
      <dgm:t>
        <a:bodyPr/>
        <a:lstStyle/>
        <a:p>
          <a:r>
            <a:rPr lang="en-CA" b="1" dirty="0">
              <a:latin typeface="Arial" pitchFamily="34" charset="0"/>
              <a:cs typeface="Arial" pitchFamily="34" charset="0"/>
            </a:rPr>
            <a:t>HIDDEN THIRD operating in the ZONE OF NONRESISTANCE (Included Middle)</a:t>
          </a:r>
        </a:p>
        <a:p>
          <a:r>
            <a:rPr lang="en-CA" b="0" i="0" dirty="0">
              <a:latin typeface="Arial" pitchFamily="34" charset="0"/>
              <a:cs typeface="Arial" pitchFamily="34" charset="0"/>
            </a:rPr>
            <a:t>Mediating force lubricating the movement (flow) between internal and external Realities in a zone where people remain open to each other </a:t>
          </a:r>
        </a:p>
      </dgm:t>
    </dgm:pt>
    <dgm:pt modelId="{E5F4F071-7719-4FBF-97E9-78B87141D1A4}" type="parTrans" cxnId="{4FC4D2EA-CBBB-4652-A2B1-B03901815014}">
      <dgm:prSet/>
      <dgm:spPr/>
      <dgm:t>
        <a:bodyPr/>
        <a:lstStyle/>
        <a:p>
          <a:endParaRPr lang="en-CA"/>
        </a:p>
      </dgm:t>
    </dgm:pt>
    <dgm:pt modelId="{3352AEE5-52AA-4E47-A485-059924C8EFA5}" type="sibTrans" cxnId="{4FC4D2EA-CBBB-4652-A2B1-B03901815014}">
      <dgm:prSet/>
      <dgm:spPr/>
      <dgm:t>
        <a:bodyPr/>
        <a:lstStyle/>
        <a:p>
          <a:endParaRPr lang="en-CA">
            <a:latin typeface="Arial" pitchFamily="34" charset="0"/>
            <a:cs typeface="Arial" pitchFamily="34" charset="0"/>
          </a:endParaRPr>
        </a:p>
      </dgm:t>
    </dgm:pt>
    <dgm:pt modelId="{135CEBDD-50ED-4F01-B38D-946515718BDA}">
      <dgm:prSet phldrT="[Text]" custT="1"/>
      <dgm:spPr>
        <a:gradFill rotWithShape="0">
          <a:gsLst>
            <a:gs pos="59000">
              <a:schemeClr val="accent1">
                <a:lumMod val="5000"/>
                <a:lumOff val="95000"/>
              </a:schemeClr>
            </a:gs>
            <a:gs pos="46000">
              <a:schemeClr val="accent1">
                <a:lumMod val="45000"/>
                <a:lumOff val="55000"/>
              </a:schemeClr>
            </a:gs>
            <a:gs pos="83000">
              <a:schemeClr val="accent1">
                <a:lumMod val="45000"/>
                <a:lumOff val="55000"/>
              </a:schemeClr>
            </a:gs>
            <a:gs pos="25000">
              <a:schemeClr val="accent2">
                <a:lumMod val="20000"/>
                <a:lumOff val="80000"/>
              </a:schemeClr>
            </a:gs>
            <a:gs pos="65136">
              <a:srgbClr val="D9F1FB"/>
            </a:gs>
            <a:gs pos="72000">
              <a:schemeClr val="accent1">
                <a:lumMod val="30000"/>
                <a:lumOff val="70000"/>
              </a:schemeClr>
            </a:gs>
          </a:gsLst>
          <a:lin ang="5400000" scaled="1"/>
        </a:gradFill>
        <a:ln>
          <a:noFill/>
        </a:ln>
      </dgm:spPr>
      <dgm:t>
        <a:bodyPr/>
        <a:lstStyle/>
        <a:p>
          <a:r>
            <a:rPr lang="en-CA" sz="1400" dirty="0">
              <a:latin typeface="Arial" pitchFamily="34" charset="0"/>
              <a:cs typeface="Arial" pitchFamily="34" charset="0"/>
            </a:rPr>
            <a:t>religions (external organized) and faith (belief in someone or in a higher power)</a:t>
          </a:r>
        </a:p>
      </dgm:t>
    </dgm:pt>
    <dgm:pt modelId="{62075F9E-140A-4B13-B7DB-81A07DEA974D}" type="parTrans" cxnId="{E3BC76E1-FE05-4EFD-A1FA-BF28049DFD24}">
      <dgm:prSet/>
      <dgm:spPr/>
      <dgm:t>
        <a:bodyPr/>
        <a:lstStyle/>
        <a:p>
          <a:endParaRPr lang="en-CA"/>
        </a:p>
      </dgm:t>
    </dgm:pt>
    <dgm:pt modelId="{B0F428EA-C0E5-41A1-B4CC-86BD2058C39D}" type="sibTrans" cxnId="{E3BC76E1-FE05-4EFD-A1FA-BF28049DFD24}">
      <dgm:prSet/>
      <dgm:spPr/>
      <dgm:t>
        <a:bodyPr/>
        <a:lstStyle/>
        <a:p>
          <a:endParaRPr lang="en-CA"/>
        </a:p>
      </dgm:t>
    </dgm:pt>
    <dgm:pt modelId="{B45273DC-DC0C-4C93-9604-35F854503444}">
      <dgm:prSet phldrT="[Text]" custT="1"/>
      <dgm:spPr/>
      <dgm:t>
        <a:bodyPr/>
        <a:lstStyle/>
        <a:p>
          <a:r>
            <a:rPr lang="en-CA" sz="1200" b="1" dirty="0">
              <a:latin typeface="Arial" pitchFamily="34" charset="0"/>
              <a:cs typeface="Arial" pitchFamily="34" charset="0"/>
            </a:rPr>
            <a:t>TD-OBJECT </a:t>
          </a:r>
        </a:p>
        <a:p>
          <a:r>
            <a:rPr lang="en-CA" sz="1200" b="1" dirty="0">
              <a:latin typeface="Arial" pitchFamily="34" charset="0"/>
              <a:cs typeface="Arial" pitchFamily="34" charset="0"/>
            </a:rPr>
            <a:t>External Level of Reality</a:t>
          </a:r>
        </a:p>
        <a:p>
          <a:r>
            <a:rPr lang="en-CA" sz="1200" b="0" i="0" dirty="0">
              <a:latin typeface="Arial" pitchFamily="34" charset="0"/>
              <a:cs typeface="Arial" pitchFamily="34" charset="0"/>
            </a:rPr>
            <a:t>External world of humans where objective information flows</a:t>
          </a:r>
        </a:p>
      </dgm:t>
    </dgm:pt>
    <dgm:pt modelId="{9AB96805-17F3-4972-B273-50A5A77C1FEB}" type="parTrans" cxnId="{0A8937F9-EBEB-4856-821E-329BCB90B580}">
      <dgm:prSet/>
      <dgm:spPr/>
      <dgm:t>
        <a:bodyPr/>
        <a:lstStyle/>
        <a:p>
          <a:endParaRPr lang="en-CA"/>
        </a:p>
      </dgm:t>
    </dgm:pt>
    <dgm:pt modelId="{C38C868E-7EE4-4039-8959-6973EFE474A8}" type="sibTrans" cxnId="{0A8937F9-EBEB-4856-821E-329BCB90B580}">
      <dgm:prSet/>
      <dgm:spPr/>
      <dgm:t>
        <a:bodyPr/>
        <a:lstStyle/>
        <a:p>
          <a:endParaRPr lang="en-CA"/>
        </a:p>
      </dgm:t>
    </dgm:pt>
    <dgm:pt modelId="{FF9F8A5C-866E-4516-A5C9-98F6B080DCDE}">
      <dgm:prSet phldrT="[Text]" custT="1"/>
      <dgm:spPr>
        <a:noFill/>
      </dgm:spPr>
      <dgm:t>
        <a:bodyPr/>
        <a:lstStyle/>
        <a:p>
          <a:r>
            <a:rPr lang="en-CA" sz="1400" dirty="0">
              <a:latin typeface="Arial" pitchFamily="34" charset="0"/>
              <a:cs typeface="Arial" pitchFamily="34" charset="0"/>
            </a:rPr>
            <a:t>economics (includes law, and business)</a:t>
          </a:r>
        </a:p>
      </dgm:t>
    </dgm:pt>
    <dgm:pt modelId="{4F553CDF-6E13-40B0-8661-0455FC41CEF3}" type="parTrans" cxnId="{D2D891F5-8576-4027-AE23-FC381562EFB0}">
      <dgm:prSet/>
      <dgm:spPr/>
      <dgm:t>
        <a:bodyPr/>
        <a:lstStyle/>
        <a:p>
          <a:endParaRPr lang="en-CA"/>
        </a:p>
      </dgm:t>
    </dgm:pt>
    <dgm:pt modelId="{68B4348B-BB95-48A1-BAE9-0DF4CB6549CD}" type="sibTrans" cxnId="{D2D891F5-8576-4027-AE23-FC381562EFB0}">
      <dgm:prSet/>
      <dgm:spPr/>
      <dgm:t>
        <a:bodyPr/>
        <a:lstStyle/>
        <a:p>
          <a:endParaRPr lang="en-CA"/>
        </a:p>
      </dgm:t>
    </dgm:pt>
    <dgm:pt modelId="{4A6A12BB-EF7D-46E5-B47C-CB0B627BC5C1}">
      <dgm:prSet phldrT="[Text]" custT="1"/>
      <dgm:spPr>
        <a:noFill/>
      </dgm:spPr>
      <dgm:t>
        <a:bodyPr/>
        <a:lstStyle/>
        <a:p>
          <a:r>
            <a:rPr lang="en-CA" sz="1400" dirty="0">
              <a:latin typeface="Arial" pitchFamily="34" charset="0"/>
              <a:cs typeface="Arial" pitchFamily="34" charset="0"/>
            </a:rPr>
            <a:t>political (includes ideological)</a:t>
          </a:r>
        </a:p>
      </dgm:t>
    </dgm:pt>
    <dgm:pt modelId="{F70D5AA8-A923-4E76-A95A-51208C67652A}" type="parTrans" cxnId="{87E1A814-AF9A-48DD-B254-F5EAA6AB6765}">
      <dgm:prSet/>
      <dgm:spPr/>
      <dgm:t>
        <a:bodyPr/>
        <a:lstStyle/>
        <a:p>
          <a:endParaRPr lang="en-CA"/>
        </a:p>
      </dgm:t>
    </dgm:pt>
    <dgm:pt modelId="{E5EBD44E-63C7-4063-B3C5-A334EA0DA9A4}" type="sibTrans" cxnId="{87E1A814-AF9A-48DD-B254-F5EAA6AB6765}">
      <dgm:prSet/>
      <dgm:spPr/>
      <dgm:t>
        <a:bodyPr/>
        <a:lstStyle/>
        <a:p>
          <a:endParaRPr lang="en-CA"/>
        </a:p>
      </dgm:t>
    </dgm:pt>
    <dgm:pt modelId="{72F48658-2779-4750-BEF1-065D0684ABE0}">
      <dgm:prSet phldrT="[Text]" custT="1"/>
      <dgm:spPr>
        <a:noFill/>
      </dgm:spPr>
      <dgm:t>
        <a:bodyPr/>
        <a:lstStyle/>
        <a:p>
          <a:r>
            <a:rPr lang="en-CA" sz="1400" dirty="0">
              <a:latin typeface="Arial" pitchFamily="34" charset="0"/>
              <a:cs typeface="Arial" pitchFamily="34" charset="0"/>
            </a:rPr>
            <a:t>planetary (planet, global, worldwide)</a:t>
          </a:r>
        </a:p>
      </dgm:t>
    </dgm:pt>
    <dgm:pt modelId="{FAE81150-5317-44DD-82EA-D0B51E5987BB}" type="parTrans" cxnId="{5C10B8B2-9268-4CD5-9440-4FCEE9683E85}">
      <dgm:prSet/>
      <dgm:spPr/>
      <dgm:t>
        <a:bodyPr/>
        <a:lstStyle/>
        <a:p>
          <a:endParaRPr lang="en-CA"/>
        </a:p>
      </dgm:t>
    </dgm:pt>
    <dgm:pt modelId="{67E1DB13-2167-48C0-AAA3-523697C08B26}" type="sibTrans" cxnId="{5C10B8B2-9268-4CD5-9440-4FCEE9683E85}">
      <dgm:prSet/>
      <dgm:spPr/>
      <dgm:t>
        <a:bodyPr/>
        <a:lstStyle/>
        <a:p>
          <a:endParaRPr lang="en-CA"/>
        </a:p>
      </dgm:t>
    </dgm:pt>
    <dgm:pt modelId="{442B3143-BBF0-4A2B-92D4-6A84B7C28A30}">
      <dgm:prSet phldrT="[Text]" custT="1"/>
      <dgm:spPr>
        <a:gradFill rotWithShape="0">
          <a:gsLst>
            <a:gs pos="59000">
              <a:schemeClr val="accent1">
                <a:lumMod val="5000"/>
                <a:lumOff val="95000"/>
              </a:schemeClr>
            </a:gs>
            <a:gs pos="46000">
              <a:schemeClr val="accent1">
                <a:lumMod val="45000"/>
                <a:lumOff val="55000"/>
              </a:schemeClr>
            </a:gs>
            <a:gs pos="83000">
              <a:schemeClr val="accent1">
                <a:lumMod val="45000"/>
                <a:lumOff val="55000"/>
              </a:schemeClr>
            </a:gs>
            <a:gs pos="25000">
              <a:schemeClr val="accent2">
                <a:lumMod val="20000"/>
                <a:lumOff val="80000"/>
              </a:schemeClr>
            </a:gs>
            <a:gs pos="65136">
              <a:srgbClr val="D9F1FB"/>
            </a:gs>
            <a:gs pos="72000">
              <a:schemeClr val="accent1">
                <a:lumMod val="30000"/>
                <a:lumOff val="70000"/>
              </a:schemeClr>
            </a:gs>
          </a:gsLst>
          <a:lin ang="5400000" scaled="1"/>
        </a:gradFill>
        <a:ln>
          <a:noFill/>
        </a:ln>
      </dgm:spPr>
      <dgm:t>
        <a:bodyPr/>
        <a:lstStyle/>
        <a:p>
          <a:r>
            <a:rPr lang="en-CA" sz="1400" dirty="0">
              <a:latin typeface="Arial" pitchFamily="34" charset="0"/>
              <a:cs typeface="Arial" pitchFamily="34" charset="0"/>
            </a:rPr>
            <a:t>spirituality (internal meaning; connect to something larger than self)</a:t>
          </a:r>
        </a:p>
      </dgm:t>
    </dgm:pt>
    <dgm:pt modelId="{71E07FC8-66E2-42A6-9B6D-0B06C5BE0B6B}" type="parTrans" cxnId="{C13B5BC7-298F-43EB-A5A4-BED4F87F15B9}">
      <dgm:prSet/>
      <dgm:spPr/>
      <dgm:t>
        <a:bodyPr/>
        <a:lstStyle/>
        <a:p>
          <a:endParaRPr lang="en-CA"/>
        </a:p>
      </dgm:t>
    </dgm:pt>
    <dgm:pt modelId="{63246BEF-0600-46EE-A244-ECF2783A660A}" type="sibTrans" cxnId="{C13B5BC7-298F-43EB-A5A4-BED4F87F15B9}">
      <dgm:prSet/>
      <dgm:spPr/>
      <dgm:t>
        <a:bodyPr/>
        <a:lstStyle/>
        <a:p>
          <a:endParaRPr lang="en-CA"/>
        </a:p>
      </dgm:t>
    </dgm:pt>
    <dgm:pt modelId="{DE48F0A3-13A1-4BD9-9ADD-2B52981D2107}">
      <dgm:prSet phldrT="[Text]" custT="1"/>
      <dgm:spPr>
        <a:gradFill rotWithShape="0">
          <a:gsLst>
            <a:gs pos="59000">
              <a:schemeClr val="accent1">
                <a:lumMod val="5000"/>
                <a:lumOff val="95000"/>
              </a:schemeClr>
            </a:gs>
            <a:gs pos="46000">
              <a:schemeClr val="accent1">
                <a:lumMod val="45000"/>
                <a:lumOff val="55000"/>
              </a:schemeClr>
            </a:gs>
            <a:gs pos="83000">
              <a:schemeClr val="accent1">
                <a:lumMod val="45000"/>
                <a:lumOff val="55000"/>
              </a:schemeClr>
            </a:gs>
            <a:gs pos="25000">
              <a:schemeClr val="accent2">
                <a:lumMod val="20000"/>
                <a:lumOff val="80000"/>
              </a:schemeClr>
            </a:gs>
            <a:gs pos="65136">
              <a:srgbClr val="D9F1FB"/>
            </a:gs>
            <a:gs pos="72000">
              <a:schemeClr val="accent1">
                <a:lumMod val="30000"/>
                <a:lumOff val="70000"/>
              </a:schemeClr>
            </a:gs>
          </a:gsLst>
          <a:lin ang="5400000" scaled="1"/>
        </a:gradFill>
        <a:ln>
          <a:noFill/>
        </a:ln>
      </dgm:spPr>
      <dgm:t>
        <a:bodyPr/>
        <a:lstStyle/>
        <a:p>
          <a:r>
            <a:rPr lang="en-CA" sz="1400" dirty="0">
              <a:latin typeface="Arial" pitchFamily="34" charset="0"/>
              <a:cs typeface="Arial" pitchFamily="34" charset="0"/>
            </a:rPr>
            <a:t>culture and the Arts</a:t>
          </a:r>
        </a:p>
      </dgm:t>
    </dgm:pt>
    <dgm:pt modelId="{D095FA06-5B99-4E2D-8C46-F2FE22E55F3B}" type="parTrans" cxnId="{D87895E3-B64F-4923-B2E3-6CBEFD35EAF6}">
      <dgm:prSet/>
      <dgm:spPr/>
      <dgm:t>
        <a:bodyPr/>
        <a:lstStyle/>
        <a:p>
          <a:endParaRPr lang="en-CA"/>
        </a:p>
      </dgm:t>
    </dgm:pt>
    <dgm:pt modelId="{5552FE14-E188-46D2-8440-61598E82607D}" type="sibTrans" cxnId="{D87895E3-B64F-4923-B2E3-6CBEFD35EAF6}">
      <dgm:prSet/>
      <dgm:spPr/>
      <dgm:t>
        <a:bodyPr/>
        <a:lstStyle/>
        <a:p>
          <a:endParaRPr lang="en-CA"/>
        </a:p>
      </dgm:t>
    </dgm:pt>
    <dgm:pt modelId="{8DA8B5CF-8A1F-4B80-9B3E-3F34500DE115}">
      <dgm:prSet phldrT="[Text]" custT="1"/>
      <dgm:spPr>
        <a:noFill/>
      </dgm:spPr>
      <dgm:t>
        <a:bodyPr/>
        <a:lstStyle/>
        <a:p>
          <a:r>
            <a:rPr lang="en-CA" sz="1400" dirty="0">
              <a:latin typeface="Arial" pitchFamily="34" charset="0"/>
              <a:cs typeface="Arial" pitchFamily="34" charset="0"/>
            </a:rPr>
            <a:t>environment (and ecology)</a:t>
          </a:r>
        </a:p>
      </dgm:t>
    </dgm:pt>
    <dgm:pt modelId="{45DE2A79-1D6C-4B15-8D9D-FB22C1A841CA}" type="parTrans" cxnId="{FA07B334-A03B-40FD-9E4A-9D0572D5B193}">
      <dgm:prSet/>
      <dgm:spPr/>
      <dgm:t>
        <a:bodyPr/>
        <a:lstStyle/>
        <a:p>
          <a:endParaRPr lang="en-CA"/>
        </a:p>
      </dgm:t>
    </dgm:pt>
    <dgm:pt modelId="{5FC3F44C-739E-4747-9FC0-9D8E5B8ECB4A}" type="sibTrans" cxnId="{FA07B334-A03B-40FD-9E4A-9D0572D5B193}">
      <dgm:prSet/>
      <dgm:spPr/>
      <dgm:t>
        <a:bodyPr/>
        <a:lstStyle/>
        <a:p>
          <a:endParaRPr lang="en-CA"/>
        </a:p>
      </dgm:t>
    </dgm:pt>
    <dgm:pt modelId="{16A4C120-D5CC-4958-8EE5-5FB38D5B2DE8}">
      <dgm:prSet phldrT="[Text]" custT="1"/>
      <dgm:spPr>
        <a:noFill/>
      </dgm:spPr>
      <dgm:t>
        <a:bodyPr/>
        <a:lstStyle/>
        <a:p>
          <a:r>
            <a:rPr lang="en-CA" sz="1400" dirty="0">
              <a:latin typeface="Arial" pitchFamily="34" charset="0"/>
              <a:cs typeface="Arial" pitchFamily="34" charset="0"/>
            </a:rPr>
            <a:t>cosmic (universe, multiverse)</a:t>
          </a:r>
        </a:p>
      </dgm:t>
    </dgm:pt>
    <dgm:pt modelId="{53C5B677-712D-4645-A2EF-44D944B77EC6}" type="parTrans" cxnId="{36B53240-6BE0-40BF-A113-BAD2DA4934F4}">
      <dgm:prSet/>
      <dgm:spPr/>
      <dgm:t>
        <a:bodyPr/>
        <a:lstStyle/>
        <a:p>
          <a:endParaRPr lang="en-CA"/>
        </a:p>
      </dgm:t>
    </dgm:pt>
    <dgm:pt modelId="{2E0D1813-2624-4B75-BC4D-8B445B44E5AA}" type="sibTrans" cxnId="{36B53240-6BE0-40BF-A113-BAD2DA4934F4}">
      <dgm:prSet/>
      <dgm:spPr/>
      <dgm:t>
        <a:bodyPr/>
        <a:lstStyle/>
        <a:p>
          <a:endParaRPr lang="en-CA"/>
        </a:p>
      </dgm:t>
    </dgm:pt>
    <dgm:pt modelId="{12109990-AF56-4CD7-BC00-B5E21A3F28F2}">
      <dgm:prSet phldrT="[Text]" custT="1"/>
      <dgm:spPr>
        <a:noFill/>
      </dgm:spPr>
      <dgm:t>
        <a:bodyPr/>
        <a:lstStyle/>
        <a:p>
          <a:r>
            <a:rPr lang="en-CA" sz="1400" dirty="0">
              <a:latin typeface="Arial" pitchFamily="34" charset="0"/>
              <a:cs typeface="Arial" pitchFamily="34" charset="0"/>
            </a:rPr>
            <a:t>technology (includes science, and medicine)</a:t>
          </a:r>
        </a:p>
      </dgm:t>
    </dgm:pt>
    <dgm:pt modelId="{DD62461C-5AE3-4FC8-A9D5-CDDDCE66DD09}" type="parTrans" cxnId="{29A0DACA-50F5-458D-8D90-DDD83C21E2F1}">
      <dgm:prSet/>
      <dgm:spPr/>
      <dgm:t>
        <a:bodyPr/>
        <a:lstStyle/>
        <a:p>
          <a:endParaRPr lang="en-CA"/>
        </a:p>
      </dgm:t>
    </dgm:pt>
    <dgm:pt modelId="{65DA5832-BCF3-47B8-998B-3447A8F468AF}" type="sibTrans" cxnId="{29A0DACA-50F5-458D-8D90-DDD83C21E2F1}">
      <dgm:prSet/>
      <dgm:spPr/>
      <dgm:t>
        <a:bodyPr/>
        <a:lstStyle/>
        <a:p>
          <a:endParaRPr lang="en-CA"/>
        </a:p>
      </dgm:t>
    </dgm:pt>
    <dgm:pt modelId="{449C2F4F-B11D-4547-8AEC-916C7C509AFB}">
      <dgm:prSet phldrT="[Text]" custT="1"/>
      <dgm:spPr>
        <a:noFill/>
      </dgm:spPr>
      <dgm:t>
        <a:bodyPr/>
        <a:lstStyle/>
        <a:p>
          <a:r>
            <a:rPr lang="en-CA" sz="1400">
              <a:latin typeface="Arial" pitchFamily="34" charset="0"/>
              <a:cs typeface="Arial" pitchFamily="34" charset="0"/>
            </a:rPr>
            <a:t>family and kinship</a:t>
          </a:r>
        </a:p>
      </dgm:t>
    </dgm:pt>
    <dgm:pt modelId="{A9D50FAB-6B3F-43CB-89AE-86620F07AC16}" type="parTrans" cxnId="{BB5951F2-07E8-44A1-8AE6-A0BE74983155}">
      <dgm:prSet/>
      <dgm:spPr/>
      <dgm:t>
        <a:bodyPr/>
        <a:lstStyle/>
        <a:p>
          <a:endParaRPr lang="en-CA"/>
        </a:p>
      </dgm:t>
    </dgm:pt>
    <dgm:pt modelId="{224911DF-4CFC-4991-8BF6-48BBE753E99C}" type="sibTrans" cxnId="{BB5951F2-07E8-44A1-8AE6-A0BE74983155}">
      <dgm:prSet/>
      <dgm:spPr/>
      <dgm:t>
        <a:bodyPr/>
        <a:lstStyle/>
        <a:p>
          <a:endParaRPr lang="en-CA"/>
        </a:p>
      </dgm:t>
    </dgm:pt>
    <dgm:pt modelId="{72E60772-43CA-422A-ABAC-FC14C5CD957C}">
      <dgm:prSet phldrT="[Text]" custT="1"/>
      <dgm:spPr>
        <a:noFill/>
      </dgm:spPr>
      <dgm:t>
        <a:bodyPr/>
        <a:lstStyle/>
        <a:p>
          <a:r>
            <a:rPr lang="en-CA" sz="1400" dirty="0">
              <a:latin typeface="Arial" pitchFamily="34" charset="0"/>
              <a:cs typeface="Arial" pitchFamily="34" charset="0"/>
            </a:rPr>
            <a:t>geographical (local, national, regional)</a:t>
          </a:r>
        </a:p>
      </dgm:t>
    </dgm:pt>
    <dgm:pt modelId="{E4811969-1C2A-4D6A-94B6-D4EE8ADDAD13}" type="parTrans" cxnId="{DF52CC60-1FB4-4B68-A7B0-5BFD4E0274F3}">
      <dgm:prSet/>
      <dgm:spPr/>
      <dgm:t>
        <a:bodyPr/>
        <a:lstStyle/>
        <a:p>
          <a:endParaRPr lang="en-CA"/>
        </a:p>
      </dgm:t>
    </dgm:pt>
    <dgm:pt modelId="{51077C20-F209-410D-9FDA-35D9DBF28620}" type="sibTrans" cxnId="{DF52CC60-1FB4-4B68-A7B0-5BFD4E0274F3}">
      <dgm:prSet/>
      <dgm:spPr/>
      <dgm:t>
        <a:bodyPr/>
        <a:lstStyle/>
        <a:p>
          <a:endParaRPr lang="en-CA"/>
        </a:p>
      </dgm:t>
    </dgm:pt>
    <dgm:pt modelId="{D1ED5CD4-D5DE-45E6-A0A8-E5BA0F1345BE}">
      <dgm:prSet phldrT="[Text]" custT="1"/>
      <dgm:spPr>
        <a:noFill/>
      </dgm:spPr>
      <dgm:t>
        <a:bodyPr/>
        <a:lstStyle/>
        <a:p>
          <a:r>
            <a:rPr lang="en-CA" sz="1400" dirty="0">
              <a:latin typeface="Arial" pitchFamily="34" charset="0"/>
              <a:cs typeface="Arial" pitchFamily="34" charset="0"/>
            </a:rPr>
            <a:t>historical </a:t>
          </a:r>
        </a:p>
      </dgm:t>
    </dgm:pt>
    <dgm:pt modelId="{625B8485-4882-4BFA-B3A1-F620DBD3B80E}" type="parTrans" cxnId="{4DA6643D-F58E-4AEB-A5BA-9047D0770EDB}">
      <dgm:prSet/>
      <dgm:spPr/>
      <dgm:t>
        <a:bodyPr/>
        <a:lstStyle/>
        <a:p>
          <a:endParaRPr lang="en-CA"/>
        </a:p>
      </dgm:t>
    </dgm:pt>
    <dgm:pt modelId="{D059335D-FE4A-4493-8F99-09761B040156}" type="sibTrans" cxnId="{4DA6643D-F58E-4AEB-A5BA-9047D0770EDB}">
      <dgm:prSet/>
      <dgm:spPr/>
      <dgm:t>
        <a:bodyPr/>
        <a:lstStyle/>
        <a:p>
          <a:endParaRPr lang="en-CA"/>
        </a:p>
      </dgm:t>
    </dgm:pt>
    <dgm:pt modelId="{335A474E-E543-4F8F-9DEF-1C9903B439B5}">
      <dgm:prSet phldrT="[Text]" custT="1"/>
      <dgm:spPr>
        <a:noFill/>
      </dgm:spPr>
      <dgm:t>
        <a:bodyPr/>
        <a:lstStyle/>
        <a:p>
          <a:r>
            <a:rPr lang="en-CA" sz="1400" dirty="0">
              <a:latin typeface="Arial" pitchFamily="34" charset="0"/>
              <a:cs typeface="Arial" pitchFamily="34" charset="0"/>
            </a:rPr>
            <a:t>social, and collective (community)</a:t>
          </a:r>
        </a:p>
      </dgm:t>
    </dgm:pt>
    <dgm:pt modelId="{56760FD3-E89E-4D6B-ACA0-E1D4CA57522B}" type="parTrans" cxnId="{FA5A6B95-0B90-4C29-AF87-03E64D64DD11}">
      <dgm:prSet/>
      <dgm:spPr/>
      <dgm:t>
        <a:bodyPr/>
        <a:lstStyle/>
        <a:p>
          <a:endParaRPr lang="en-CA"/>
        </a:p>
      </dgm:t>
    </dgm:pt>
    <dgm:pt modelId="{075CBCF5-A92B-450C-B15F-876E6EC75D8C}" type="sibTrans" cxnId="{FA5A6B95-0B90-4C29-AF87-03E64D64DD11}">
      <dgm:prSet/>
      <dgm:spPr/>
      <dgm:t>
        <a:bodyPr/>
        <a:lstStyle/>
        <a:p>
          <a:endParaRPr lang="en-CA"/>
        </a:p>
      </dgm:t>
    </dgm:pt>
    <dgm:pt modelId="{9C3D4341-AE71-45D7-AE00-2FEF8F48D83C}">
      <dgm:prSet phldrT="[Text]" custT="1"/>
      <dgm:spPr>
        <a:gradFill rotWithShape="0">
          <a:gsLst>
            <a:gs pos="59000">
              <a:schemeClr val="accent1">
                <a:lumMod val="5000"/>
                <a:lumOff val="95000"/>
              </a:schemeClr>
            </a:gs>
            <a:gs pos="46000">
              <a:schemeClr val="accent1">
                <a:lumMod val="45000"/>
                <a:lumOff val="55000"/>
              </a:schemeClr>
            </a:gs>
            <a:gs pos="83000">
              <a:schemeClr val="accent1">
                <a:lumMod val="45000"/>
                <a:lumOff val="55000"/>
              </a:schemeClr>
            </a:gs>
            <a:gs pos="25000">
              <a:schemeClr val="accent2">
                <a:lumMod val="20000"/>
                <a:lumOff val="80000"/>
              </a:schemeClr>
            </a:gs>
            <a:gs pos="65136">
              <a:srgbClr val="D9F1FB"/>
            </a:gs>
            <a:gs pos="72000">
              <a:schemeClr val="accent1">
                <a:lumMod val="30000"/>
                <a:lumOff val="70000"/>
              </a:schemeClr>
            </a:gs>
          </a:gsLst>
          <a:lin ang="5400000" scaled="1"/>
        </a:gradFill>
        <a:ln>
          <a:noFill/>
        </a:ln>
      </dgm:spPr>
      <dgm:t>
        <a:bodyPr/>
        <a:lstStyle/>
        <a:p>
          <a:endParaRPr lang="en-CA" sz="1200" dirty="0">
            <a:latin typeface="Arial" pitchFamily="34" charset="0"/>
            <a:cs typeface="Arial" pitchFamily="34" charset="0"/>
          </a:endParaRPr>
        </a:p>
      </dgm:t>
    </dgm:pt>
    <dgm:pt modelId="{024DBF93-4E10-4968-9E53-C0C25406574B}" type="parTrans" cxnId="{B9F9A813-90F7-4F6B-B30F-E52CF35F122A}">
      <dgm:prSet/>
      <dgm:spPr/>
      <dgm:t>
        <a:bodyPr/>
        <a:lstStyle/>
        <a:p>
          <a:endParaRPr lang="en-CA"/>
        </a:p>
      </dgm:t>
    </dgm:pt>
    <dgm:pt modelId="{7076EC35-802C-4103-9A79-C79AF545D361}" type="sibTrans" cxnId="{B9F9A813-90F7-4F6B-B30F-E52CF35F122A}">
      <dgm:prSet/>
      <dgm:spPr/>
      <dgm:t>
        <a:bodyPr/>
        <a:lstStyle/>
        <a:p>
          <a:endParaRPr lang="en-CA"/>
        </a:p>
      </dgm:t>
    </dgm:pt>
    <dgm:pt modelId="{F0EA24D4-EEE8-4151-B5B8-E93B86E21F6E}">
      <dgm:prSet phldrT="[Text]" custT="1"/>
      <dgm:spPr>
        <a:gradFill rotWithShape="0">
          <a:gsLst>
            <a:gs pos="59000">
              <a:schemeClr val="accent1">
                <a:lumMod val="5000"/>
                <a:lumOff val="95000"/>
              </a:schemeClr>
            </a:gs>
            <a:gs pos="46000">
              <a:schemeClr val="accent1">
                <a:lumMod val="45000"/>
                <a:lumOff val="55000"/>
              </a:schemeClr>
            </a:gs>
            <a:gs pos="83000">
              <a:schemeClr val="accent1">
                <a:lumMod val="45000"/>
                <a:lumOff val="55000"/>
              </a:schemeClr>
            </a:gs>
            <a:gs pos="25000">
              <a:schemeClr val="accent2">
                <a:lumMod val="20000"/>
                <a:lumOff val="80000"/>
              </a:schemeClr>
            </a:gs>
            <a:gs pos="65136">
              <a:srgbClr val="D9F1FB"/>
            </a:gs>
            <a:gs pos="72000">
              <a:schemeClr val="accent1">
                <a:lumMod val="30000"/>
                <a:lumOff val="70000"/>
              </a:schemeClr>
            </a:gs>
          </a:gsLst>
          <a:lin ang="5400000" scaled="1"/>
        </a:gradFill>
        <a:ln>
          <a:noFill/>
        </a:ln>
      </dgm:spPr>
      <dgm:t>
        <a:bodyPr/>
        <a:lstStyle/>
        <a:p>
          <a:r>
            <a:rPr lang="en-CA" sz="1400" b="0" i="0" dirty="0">
              <a:latin typeface="Arial" pitchFamily="34" charset="0"/>
              <a:cs typeface="Arial" pitchFamily="34" charset="0"/>
            </a:rPr>
            <a:t>These are not Realities; instead, they cross all levels of Reality acting as spirit-and-mind-opening, unifying modalities using inclusive and complexity logics leading to a new </a:t>
          </a:r>
          <a:r>
            <a:rPr lang="en-CA" sz="1400" b="0" i="1" dirty="0">
              <a:latin typeface="Arial" pitchFamily="34" charset="0"/>
              <a:cs typeface="Arial" pitchFamily="34" charset="0"/>
            </a:rPr>
            <a:t>trans-Reality</a:t>
          </a:r>
          <a:r>
            <a:rPr lang="en-CA" sz="1400" b="0" i="0" dirty="0">
              <a:latin typeface="Arial" pitchFamily="34" charset="0"/>
              <a:cs typeface="Arial" pitchFamily="34" charset="0"/>
            </a:rPr>
            <a:t> for a given context</a:t>
          </a:r>
          <a:endParaRPr lang="en-CA" sz="1400" dirty="0">
            <a:latin typeface="Arial" pitchFamily="34" charset="0"/>
            <a:cs typeface="Arial" pitchFamily="34" charset="0"/>
          </a:endParaRPr>
        </a:p>
      </dgm:t>
    </dgm:pt>
    <dgm:pt modelId="{8BC546F3-B710-4120-AE28-9702DF7F5F2B}" type="parTrans" cxnId="{6246E041-2C42-4FBF-9BFC-E0547F483543}">
      <dgm:prSet/>
      <dgm:spPr/>
      <dgm:t>
        <a:bodyPr/>
        <a:lstStyle/>
        <a:p>
          <a:endParaRPr lang="en-CA"/>
        </a:p>
      </dgm:t>
    </dgm:pt>
    <dgm:pt modelId="{9E0097A0-F11B-4EB1-BAE6-7E981975A779}" type="sibTrans" cxnId="{6246E041-2C42-4FBF-9BFC-E0547F483543}">
      <dgm:prSet/>
      <dgm:spPr/>
      <dgm:t>
        <a:bodyPr/>
        <a:lstStyle/>
        <a:p>
          <a:endParaRPr lang="en-CA"/>
        </a:p>
      </dgm:t>
    </dgm:pt>
    <dgm:pt modelId="{69C0E107-C102-4E6E-9779-ECAA1ECB65EA}">
      <dgm:prSet phldrT="[Text]" custT="1"/>
      <dgm:spPr>
        <a:gradFill rotWithShape="0">
          <a:gsLst>
            <a:gs pos="59000">
              <a:schemeClr val="accent1">
                <a:lumMod val="5000"/>
                <a:lumOff val="95000"/>
              </a:schemeClr>
            </a:gs>
            <a:gs pos="46000">
              <a:schemeClr val="accent1">
                <a:lumMod val="45000"/>
                <a:lumOff val="55000"/>
              </a:schemeClr>
            </a:gs>
            <a:gs pos="83000">
              <a:schemeClr val="accent1">
                <a:lumMod val="45000"/>
                <a:lumOff val="55000"/>
              </a:schemeClr>
            </a:gs>
            <a:gs pos="25000">
              <a:schemeClr val="accent2">
                <a:lumMod val="20000"/>
                <a:lumOff val="80000"/>
              </a:schemeClr>
            </a:gs>
            <a:gs pos="65136">
              <a:srgbClr val="D9F1FB"/>
            </a:gs>
            <a:gs pos="72000">
              <a:schemeClr val="accent1">
                <a:lumMod val="30000"/>
                <a:lumOff val="70000"/>
              </a:schemeClr>
            </a:gs>
          </a:gsLst>
          <a:lin ang="5400000" scaled="1"/>
        </a:gradFill>
        <a:ln>
          <a:noFill/>
        </a:ln>
      </dgm:spPr>
      <dgm:t>
        <a:bodyPr/>
        <a:lstStyle/>
        <a:p>
          <a:endParaRPr lang="en-CA" sz="1400" dirty="0">
            <a:latin typeface="Arial" pitchFamily="34" charset="0"/>
            <a:cs typeface="Arial" pitchFamily="34" charset="0"/>
          </a:endParaRPr>
        </a:p>
      </dgm:t>
    </dgm:pt>
    <dgm:pt modelId="{CBC8DBD3-394C-4274-B471-04D8A9AC91B2}" type="parTrans" cxnId="{B8534746-023C-43AB-8B89-24F1652ACDA2}">
      <dgm:prSet/>
      <dgm:spPr/>
      <dgm:t>
        <a:bodyPr/>
        <a:lstStyle/>
        <a:p>
          <a:endParaRPr lang="en-CA"/>
        </a:p>
      </dgm:t>
    </dgm:pt>
    <dgm:pt modelId="{E7BC10FE-06DA-4943-B81F-673E5E313925}" type="sibTrans" cxnId="{B8534746-023C-43AB-8B89-24F1652ACDA2}">
      <dgm:prSet/>
      <dgm:spPr/>
      <dgm:t>
        <a:bodyPr/>
        <a:lstStyle/>
        <a:p>
          <a:endParaRPr lang="en-CA"/>
        </a:p>
      </dgm:t>
    </dgm:pt>
    <dgm:pt modelId="{FFC03E19-0552-45B4-BC72-22EABBCEAB8B}">
      <dgm:prSet phldrT="[Text]" custT="1"/>
      <dgm:spPr>
        <a:gradFill rotWithShape="0">
          <a:gsLst>
            <a:gs pos="59000">
              <a:schemeClr val="accent1">
                <a:lumMod val="5000"/>
                <a:lumOff val="95000"/>
              </a:schemeClr>
            </a:gs>
            <a:gs pos="46000">
              <a:schemeClr val="accent1">
                <a:lumMod val="45000"/>
                <a:lumOff val="55000"/>
              </a:schemeClr>
            </a:gs>
            <a:gs pos="83000">
              <a:schemeClr val="accent1">
                <a:lumMod val="45000"/>
                <a:lumOff val="55000"/>
              </a:schemeClr>
            </a:gs>
            <a:gs pos="25000">
              <a:schemeClr val="accent2">
                <a:lumMod val="20000"/>
                <a:lumOff val="80000"/>
              </a:schemeClr>
            </a:gs>
            <a:gs pos="65136">
              <a:srgbClr val="D9F1FB"/>
            </a:gs>
            <a:gs pos="72000">
              <a:schemeClr val="accent1">
                <a:lumMod val="30000"/>
                <a:lumOff val="70000"/>
              </a:schemeClr>
            </a:gs>
          </a:gsLst>
          <a:lin ang="5400000" scaled="1"/>
        </a:gradFill>
        <a:ln>
          <a:noFill/>
        </a:ln>
      </dgm:spPr>
      <dgm:t>
        <a:bodyPr/>
        <a:lstStyle/>
        <a:p>
          <a:r>
            <a:rPr lang="en-CA" sz="1400" dirty="0">
              <a:latin typeface="Arial" pitchFamily="34" charset="0"/>
              <a:cs typeface="Arial" pitchFamily="34" charset="0"/>
            </a:rPr>
            <a:t>the Sacred (connect with nature)</a:t>
          </a:r>
        </a:p>
      </dgm:t>
    </dgm:pt>
    <dgm:pt modelId="{1F765FEA-7609-4A67-B6D9-7D017DD04022}" type="parTrans" cxnId="{536619BB-52C5-441F-A842-A227A682570A}">
      <dgm:prSet/>
      <dgm:spPr/>
      <dgm:t>
        <a:bodyPr/>
        <a:lstStyle/>
        <a:p>
          <a:endParaRPr lang="en-CA"/>
        </a:p>
      </dgm:t>
    </dgm:pt>
    <dgm:pt modelId="{E626D2EB-0B72-4221-84F3-60879322F63F}" type="sibTrans" cxnId="{536619BB-52C5-441F-A842-A227A682570A}">
      <dgm:prSet/>
      <dgm:spPr/>
      <dgm:t>
        <a:bodyPr/>
        <a:lstStyle/>
        <a:p>
          <a:endParaRPr lang="en-CA"/>
        </a:p>
      </dgm:t>
    </dgm:pt>
    <dgm:pt modelId="{631DD780-CA15-4ED5-8577-AF0D8FF4902D}" type="pres">
      <dgm:prSet presAssocID="{787D06FF-932E-454F-A8CD-56CBF16E8091}" presName="Name0" presStyleCnt="0">
        <dgm:presLayoutVars>
          <dgm:dir/>
          <dgm:animLvl val="lvl"/>
          <dgm:resizeHandles val="exact"/>
        </dgm:presLayoutVars>
      </dgm:prSet>
      <dgm:spPr/>
    </dgm:pt>
    <dgm:pt modelId="{235DA630-A9FF-4031-B936-5C6E8A4FD3A6}" type="pres">
      <dgm:prSet presAssocID="{787D06FF-932E-454F-A8CD-56CBF16E8091}" presName="tSp" presStyleCnt="0"/>
      <dgm:spPr/>
    </dgm:pt>
    <dgm:pt modelId="{9A7BEC25-ED8F-45F2-A3F8-07BA5859368B}" type="pres">
      <dgm:prSet presAssocID="{787D06FF-932E-454F-A8CD-56CBF16E8091}" presName="bSp" presStyleCnt="0"/>
      <dgm:spPr/>
    </dgm:pt>
    <dgm:pt modelId="{DAC9C1D3-4085-4214-83F7-431CBC39AC41}" type="pres">
      <dgm:prSet presAssocID="{787D06FF-932E-454F-A8CD-56CBF16E8091}" presName="process" presStyleCnt="0"/>
      <dgm:spPr/>
    </dgm:pt>
    <dgm:pt modelId="{53001662-83C8-4E6B-A419-A8C7F27376BD}" type="pres">
      <dgm:prSet presAssocID="{DE19F450-C658-465D-A9D8-6F1D12E10E05}" presName="composite1" presStyleCnt="0"/>
      <dgm:spPr/>
    </dgm:pt>
    <dgm:pt modelId="{4170625B-ACB0-417E-88EC-668724D8C58C}" type="pres">
      <dgm:prSet presAssocID="{DE19F450-C658-465D-A9D8-6F1D12E10E05}" presName="dummyNode1" presStyleLbl="node1" presStyleIdx="0" presStyleCnt="3"/>
      <dgm:spPr/>
    </dgm:pt>
    <dgm:pt modelId="{00D32ED3-672E-475A-9CB3-92F17499488A}" type="pres">
      <dgm:prSet presAssocID="{DE19F450-C658-465D-A9D8-6F1D12E10E05}" presName="childNode1" presStyleLbl="bgAcc1" presStyleIdx="0" presStyleCnt="3" custScaleY="112893" custLinFactNeighborX="-668" custLinFactNeighborY="-19120">
        <dgm:presLayoutVars>
          <dgm:bulletEnabled val="1"/>
        </dgm:presLayoutVars>
      </dgm:prSet>
      <dgm:spPr/>
    </dgm:pt>
    <dgm:pt modelId="{4C4EB45B-4F76-4969-8AF6-0A99E3A1782F}" type="pres">
      <dgm:prSet presAssocID="{DE19F450-C658-465D-A9D8-6F1D12E10E05}" presName="childNode1tx" presStyleLbl="bgAcc1" presStyleIdx="0" presStyleCnt="3">
        <dgm:presLayoutVars>
          <dgm:bulletEnabled val="1"/>
        </dgm:presLayoutVars>
      </dgm:prSet>
      <dgm:spPr/>
    </dgm:pt>
    <dgm:pt modelId="{0F29058E-22D1-4F27-B93E-D532CB1CF8AE}" type="pres">
      <dgm:prSet presAssocID="{DE19F450-C658-465D-A9D8-6F1D12E10E05}" presName="parentNode1" presStyleLbl="node1" presStyleIdx="0" presStyleCnt="3" custScaleY="119409" custLinFactNeighborX="-7552" custLinFactNeighborY="61947">
        <dgm:presLayoutVars>
          <dgm:chMax val="1"/>
          <dgm:bulletEnabled val="1"/>
        </dgm:presLayoutVars>
      </dgm:prSet>
      <dgm:spPr/>
    </dgm:pt>
    <dgm:pt modelId="{C1A4911E-A251-4C40-92E4-9BF5C57130BD}" type="pres">
      <dgm:prSet presAssocID="{DE19F450-C658-465D-A9D8-6F1D12E10E05}" presName="connSite1" presStyleCnt="0"/>
      <dgm:spPr/>
    </dgm:pt>
    <dgm:pt modelId="{B6BE7F51-E95E-4990-8745-25AF9433B2D7}" type="pres">
      <dgm:prSet presAssocID="{425E0D21-1220-400A-BBFD-5F065AB37CEC}" presName="Name9" presStyleLbl="sibTrans2D1" presStyleIdx="0" presStyleCnt="2" custAng="788987" custScaleX="148032" custLinFactNeighborX="-43511" custLinFactNeighborY="-7558"/>
      <dgm:spPr/>
    </dgm:pt>
    <dgm:pt modelId="{81FB9C75-C3E0-4CE0-AAE4-E7C39955E7B2}" type="pres">
      <dgm:prSet presAssocID="{149C8035-C824-41DD-9E40-4F8943604649}" presName="composite2" presStyleCnt="0"/>
      <dgm:spPr/>
    </dgm:pt>
    <dgm:pt modelId="{406BD5CD-8621-4CC2-BD29-C56B4FB4FED0}" type="pres">
      <dgm:prSet presAssocID="{149C8035-C824-41DD-9E40-4F8943604649}" presName="dummyNode2" presStyleLbl="node1" presStyleIdx="0" presStyleCnt="3"/>
      <dgm:spPr/>
    </dgm:pt>
    <dgm:pt modelId="{9844311A-AD62-4C36-9375-A53EAA7EC14A}" type="pres">
      <dgm:prSet presAssocID="{149C8035-C824-41DD-9E40-4F8943604649}" presName="childNode2" presStyleLbl="bgAcc1" presStyleIdx="1" presStyleCnt="3" custScaleX="121291" custScaleY="226735" custLinFactNeighborX="-270" custLinFactNeighborY="4905">
        <dgm:presLayoutVars>
          <dgm:bulletEnabled val="1"/>
        </dgm:presLayoutVars>
      </dgm:prSet>
      <dgm:spPr/>
    </dgm:pt>
    <dgm:pt modelId="{8F6DEDE5-0662-4524-810F-5055176CF514}" type="pres">
      <dgm:prSet presAssocID="{149C8035-C824-41DD-9E40-4F8943604649}" presName="childNode2tx" presStyleLbl="bgAcc1" presStyleIdx="1" presStyleCnt="3">
        <dgm:presLayoutVars>
          <dgm:bulletEnabled val="1"/>
        </dgm:presLayoutVars>
      </dgm:prSet>
      <dgm:spPr/>
    </dgm:pt>
    <dgm:pt modelId="{8C26887D-33DB-4CD9-9F0C-53CDE7DC2ED0}" type="pres">
      <dgm:prSet presAssocID="{149C8035-C824-41DD-9E40-4F8943604649}" presName="parentNode2" presStyleLbl="node1" presStyleIdx="1" presStyleCnt="3" custScaleX="119120" custLinFactNeighborX="-17491" custLinFactNeighborY="-36815">
        <dgm:presLayoutVars>
          <dgm:chMax val="0"/>
          <dgm:bulletEnabled val="1"/>
        </dgm:presLayoutVars>
      </dgm:prSet>
      <dgm:spPr/>
    </dgm:pt>
    <dgm:pt modelId="{D99F8A85-1F9F-48E2-8A91-54EFBDAAAE4C}" type="pres">
      <dgm:prSet presAssocID="{149C8035-C824-41DD-9E40-4F8943604649}" presName="connSite2" presStyleCnt="0"/>
      <dgm:spPr/>
    </dgm:pt>
    <dgm:pt modelId="{21FADA5D-4365-4A24-B891-C1CB56FE20C7}" type="pres">
      <dgm:prSet presAssocID="{3352AEE5-52AA-4E47-A485-059924C8EFA5}" presName="Name18" presStyleLbl="sibTrans2D1" presStyleIdx="1" presStyleCnt="2" custAng="21279206" custFlipHor="1" custScaleX="134363" custScaleY="81053" custLinFactNeighborX="31739" custLinFactNeighborY="-1450"/>
      <dgm:spPr/>
    </dgm:pt>
    <dgm:pt modelId="{26B4E0F4-FDA6-41FA-AF36-174AF6C415C5}" type="pres">
      <dgm:prSet presAssocID="{B45273DC-DC0C-4C93-9604-35F854503444}" presName="composite1" presStyleCnt="0"/>
      <dgm:spPr/>
    </dgm:pt>
    <dgm:pt modelId="{A90007C7-E358-438F-A770-879AE8F4AB5B}" type="pres">
      <dgm:prSet presAssocID="{B45273DC-DC0C-4C93-9604-35F854503444}" presName="dummyNode1" presStyleLbl="node1" presStyleIdx="1" presStyleCnt="3"/>
      <dgm:spPr/>
    </dgm:pt>
    <dgm:pt modelId="{E89F6E66-41C2-446E-A853-15ED1813094D}" type="pres">
      <dgm:prSet presAssocID="{B45273DC-DC0C-4C93-9604-35F854503444}" presName="childNode1" presStyleLbl="bgAcc1" presStyleIdx="2" presStyleCnt="3" custScaleY="106644" custLinFactNeighborX="-15674" custLinFactNeighborY="-8989">
        <dgm:presLayoutVars>
          <dgm:bulletEnabled val="1"/>
        </dgm:presLayoutVars>
      </dgm:prSet>
      <dgm:spPr/>
    </dgm:pt>
    <dgm:pt modelId="{AE898F9B-DB39-4776-ADAC-8CDE4886F36E}" type="pres">
      <dgm:prSet presAssocID="{B45273DC-DC0C-4C93-9604-35F854503444}" presName="childNode1tx" presStyleLbl="bgAcc1" presStyleIdx="2" presStyleCnt="3">
        <dgm:presLayoutVars>
          <dgm:bulletEnabled val="1"/>
        </dgm:presLayoutVars>
      </dgm:prSet>
      <dgm:spPr/>
    </dgm:pt>
    <dgm:pt modelId="{341888FC-A5A7-46B6-BC2F-08E8AEB0C5F2}" type="pres">
      <dgm:prSet presAssocID="{B45273DC-DC0C-4C93-9604-35F854503444}" presName="parentNode1" presStyleLbl="node1" presStyleIdx="2" presStyleCnt="3" custScaleY="117816" custLinFactNeighborX="-41937" custLinFactNeighborY="70846">
        <dgm:presLayoutVars>
          <dgm:chMax val="1"/>
          <dgm:bulletEnabled val="1"/>
        </dgm:presLayoutVars>
      </dgm:prSet>
      <dgm:spPr/>
    </dgm:pt>
    <dgm:pt modelId="{371AE7F6-8B88-43D7-97B2-4316915FD1DF}" type="pres">
      <dgm:prSet presAssocID="{B45273DC-DC0C-4C93-9604-35F854503444}" presName="connSite1" presStyleCnt="0"/>
      <dgm:spPr/>
    </dgm:pt>
  </dgm:ptLst>
  <dgm:cxnLst>
    <dgm:cxn modelId="{9C028000-C068-4494-AC80-CEC3F0FBD453}" type="presOf" srcId="{D1ED5CD4-D5DE-45E6-A0A8-E5BA0F1345BE}" destId="{4C4EB45B-4F76-4969-8AF6-0A99E3A1782F}" srcOrd="1" destOrd="5" presId="urn:microsoft.com/office/officeart/2005/8/layout/hProcess4"/>
    <dgm:cxn modelId="{2436D602-F835-4E53-8C10-AA7EB22CC457}" type="presOf" srcId="{D1ED5CD4-D5DE-45E6-A0A8-E5BA0F1345BE}" destId="{00D32ED3-672E-475A-9CB3-92F17499488A}" srcOrd="0" destOrd="5" presId="urn:microsoft.com/office/officeart/2005/8/layout/hProcess4"/>
    <dgm:cxn modelId="{6BDAA90A-2D3F-4FFC-A345-6CE344D2F66C}" type="presOf" srcId="{8DA8B5CF-8A1F-4B80-9B3E-3F34500DE115}" destId="{E89F6E66-41C2-446E-A853-15ED1813094D}" srcOrd="0" destOrd="1" presId="urn:microsoft.com/office/officeart/2005/8/layout/hProcess4"/>
    <dgm:cxn modelId="{BFCD1E0F-53CB-40CA-B70F-BB251932296B}" type="presOf" srcId="{12109990-AF56-4CD7-BC00-B5E21A3F28F2}" destId="{AE898F9B-DB39-4776-ADAC-8CDE4886F36E}" srcOrd="1" destOrd="2" presId="urn:microsoft.com/office/officeart/2005/8/layout/hProcess4"/>
    <dgm:cxn modelId="{36E0FF10-4B49-4D07-A551-53121CDFFB5C}" type="presOf" srcId="{DE48F0A3-13A1-4BD9-9ADD-2B52981D2107}" destId="{8F6DEDE5-0662-4524-810F-5055176CF514}" srcOrd="1" destOrd="4" presId="urn:microsoft.com/office/officeart/2005/8/layout/hProcess4"/>
    <dgm:cxn modelId="{B9F9A813-90F7-4F6B-B30F-E52CF35F122A}" srcId="{149C8035-C824-41DD-9E40-4F8943604649}" destId="{9C3D4341-AE71-45D7-AE00-2FEF8F48D83C}" srcOrd="0" destOrd="0" parTransId="{024DBF93-4E10-4968-9E53-C0C25406574B}" sibTransId="{7076EC35-802C-4103-9A79-C79AF545D361}"/>
    <dgm:cxn modelId="{87E1A814-AF9A-48DD-B254-F5EAA6AB6765}" srcId="{DE19F450-C658-465D-A9D8-6F1D12E10E05}" destId="{4A6A12BB-EF7D-46E5-B47C-CB0B627BC5C1}" srcOrd="4" destOrd="0" parTransId="{F70D5AA8-A923-4E76-A95A-51208C67652A}" sibTransId="{E5EBD44E-63C7-4063-B3C5-A334EA0DA9A4}"/>
    <dgm:cxn modelId="{9AFC7815-58B3-4A1C-AF01-CBFD08D1EFFA}" type="presOf" srcId="{4A6A12BB-EF7D-46E5-B47C-CB0B627BC5C1}" destId="{4C4EB45B-4F76-4969-8AF6-0A99E3A1782F}" srcOrd="1" destOrd="4" presId="urn:microsoft.com/office/officeart/2005/8/layout/hProcess4"/>
    <dgm:cxn modelId="{11A67316-B4D0-436C-8214-6329A3A8DCF5}" type="presOf" srcId="{F0EA24D4-EEE8-4151-B5B8-E93B86E21F6E}" destId="{9844311A-AD62-4C36-9375-A53EAA7EC14A}" srcOrd="0" destOrd="6" presId="urn:microsoft.com/office/officeart/2005/8/layout/hProcess4"/>
    <dgm:cxn modelId="{C8806017-3001-4CE0-BC5C-33E38F37256E}" type="presOf" srcId="{FDA4566E-FAA8-4CF3-9FF9-E559777047F4}" destId="{00D32ED3-672E-475A-9CB3-92F17499488A}" srcOrd="0" destOrd="0" presId="urn:microsoft.com/office/officeart/2005/8/layout/hProcess4"/>
    <dgm:cxn modelId="{D2F0111A-FADA-4567-A8A9-4941249A0222}" type="presOf" srcId="{4A6A12BB-EF7D-46E5-B47C-CB0B627BC5C1}" destId="{00D32ED3-672E-475A-9CB3-92F17499488A}" srcOrd="0" destOrd="4" presId="urn:microsoft.com/office/officeart/2005/8/layout/hProcess4"/>
    <dgm:cxn modelId="{9661211C-9059-4BDA-B379-9331757838BB}" type="presOf" srcId="{DE19F450-C658-465D-A9D8-6F1D12E10E05}" destId="{0F29058E-22D1-4F27-B93E-D532CB1CF8AE}" srcOrd="0" destOrd="0" presId="urn:microsoft.com/office/officeart/2005/8/layout/hProcess4"/>
    <dgm:cxn modelId="{C416021D-E825-4777-8B34-6F1CB4EA2000}" type="presOf" srcId="{72E60772-43CA-422A-ABAC-FC14C5CD957C}" destId="{4C4EB45B-4F76-4969-8AF6-0A99E3A1782F}" srcOrd="1" destOrd="3" presId="urn:microsoft.com/office/officeart/2005/8/layout/hProcess4"/>
    <dgm:cxn modelId="{0520CE24-C138-460C-A8A0-58E657E8C2EE}" type="presOf" srcId="{FF9F8A5C-866E-4516-A5C9-98F6B080DCDE}" destId="{E89F6E66-41C2-446E-A853-15ED1813094D}" srcOrd="0" destOrd="0" presId="urn:microsoft.com/office/officeart/2005/8/layout/hProcess4"/>
    <dgm:cxn modelId="{646E5231-4C12-44A4-A1AE-09F8BA210432}" type="presOf" srcId="{3352AEE5-52AA-4E47-A485-059924C8EFA5}" destId="{21FADA5D-4365-4A24-B891-C1CB56FE20C7}" srcOrd="0" destOrd="0" presId="urn:microsoft.com/office/officeart/2005/8/layout/hProcess4"/>
    <dgm:cxn modelId="{FA07B334-A03B-40FD-9E4A-9D0572D5B193}" srcId="{B45273DC-DC0C-4C93-9604-35F854503444}" destId="{8DA8B5CF-8A1F-4B80-9B3E-3F34500DE115}" srcOrd="1" destOrd="0" parTransId="{45DE2A79-1D6C-4B15-8D9D-FB22C1A841CA}" sibTransId="{5FC3F44C-739E-4747-9FC0-9D8E5B8ECB4A}"/>
    <dgm:cxn modelId="{63BB8435-FB23-4EBA-8854-D4230E09D952}" type="presOf" srcId="{FFC03E19-0552-45B4-BC72-22EABBCEAB8B}" destId="{9844311A-AD62-4C36-9375-A53EAA7EC14A}" srcOrd="0" destOrd="3" presId="urn:microsoft.com/office/officeart/2005/8/layout/hProcess4"/>
    <dgm:cxn modelId="{724D2D3B-6E29-4472-937A-069C9CBD346B}" srcId="{DE19F450-C658-465D-A9D8-6F1D12E10E05}" destId="{FDA4566E-FAA8-4CF3-9FF9-E559777047F4}" srcOrd="0" destOrd="0" parTransId="{4B7F7335-66CF-4053-931D-721FB636A1C4}" sibTransId="{41A25456-85FE-47BD-A4EA-89B9B1BA50AB}"/>
    <dgm:cxn modelId="{4DA6643D-F58E-4AEB-A5BA-9047D0770EDB}" srcId="{DE19F450-C658-465D-A9D8-6F1D12E10E05}" destId="{D1ED5CD4-D5DE-45E6-A0A8-E5BA0F1345BE}" srcOrd="5" destOrd="0" parTransId="{625B8485-4882-4BFA-B3A1-F620DBD3B80E}" sibTransId="{D059335D-FE4A-4493-8F99-09761B040156}"/>
    <dgm:cxn modelId="{36B53240-6BE0-40BF-A113-BAD2DA4934F4}" srcId="{B45273DC-DC0C-4C93-9604-35F854503444}" destId="{16A4C120-D5CC-4958-8EE5-5FB38D5B2DE8}" srcOrd="4" destOrd="0" parTransId="{53C5B677-712D-4645-A2EF-44D944B77EC6}" sibTransId="{2E0D1813-2624-4B75-BC4D-8B445B44E5AA}"/>
    <dgm:cxn modelId="{7737695C-6350-43A6-837C-D89A797AC9E7}" type="presOf" srcId="{B45273DC-DC0C-4C93-9604-35F854503444}" destId="{341888FC-A5A7-46B6-BC2F-08E8AEB0C5F2}" srcOrd="0" destOrd="0" presId="urn:microsoft.com/office/officeart/2005/8/layout/hProcess4"/>
    <dgm:cxn modelId="{DF52CC60-1FB4-4B68-A7B0-5BFD4E0274F3}" srcId="{DE19F450-C658-465D-A9D8-6F1D12E10E05}" destId="{72E60772-43CA-422A-ABAC-FC14C5CD957C}" srcOrd="3" destOrd="0" parTransId="{E4811969-1C2A-4D6A-94B6-D4EE8ADDAD13}" sibTransId="{51077C20-F209-410D-9FDA-35D9DBF28620}"/>
    <dgm:cxn modelId="{E5826261-5E0E-4213-B409-905D229E0D9C}" type="presOf" srcId="{69C0E107-C102-4E6E-9779-ECAA1ECB65EA}" destId="{8F6DEDE5-0662-4524-810F-5055176CF514}" srcOrd="1" destOrd="5" presId="urn:microsoft.com/office/officeart/2005/8/layout/hProcess4"/>
    <dgm:cxn modelId="{6246E041-2C42-4FBF-9BFC-E0547F483543}" srcId="{149C8035-C824-41DD-9E40-4F8943604649}" destId="{F0EA24D4-EEE8-4151-B5B8-E93B86E21F6E}" srcOrd="6" destOrd="0" parTransId="{8BC546F3-B710-4120-AE28-9702DF7F5F2B}" sibTransId="{9E0097A0-F11B-4EB1-BAE6-7E981975A779}"/>
    <dgm:cxn modelId="{329FB544-A7B8-46A9-AEE6-E01CE50A365A}" type="presOf" srcId="{72F48658-2779-4750-BEF1-065D0684ABE0}" destId="{E89F6E66-41C2-446E-A853-15ED1813094D}" srcOrd="0" destOrd="3" presId="urn:microsoft.com/office/officeart/2005/8/layout/hProcess4"/>
    <dgm:cxn modelId="{B8534746-023C-43AB-8B89-24F1652ACDA2}" srcId="{149C8035-C824-41DD-9E40-4F8943604649}" destId="{69C0E107-C102-4E6E-9779-ECAA1ECB65EA}" srcOrd="5" destOrd="0" parTransId="{CBC8DBD3-394C-4274-B471-04D8A9AC91B2}" sibTransId="{E7BC10FE-06DA-4943-B81F-673E5E313925}"/>
    <dgm:cxn modelId="{722ED368-CD82-417E-B354-3DE5BDFC8744}" type="presOf" srcId="{16A4C120-D5CC-4958-8EE5-5FB38D5B2DE8}" destId="{E89F6E66-41C2-446E-A853-15ED1813094D}" srcOrd="0" destOrd="4" presId="urn:microsoft.com/office/officeart/2005/8/layout/hProcess4"/>
    <dgm:cxn modelId="{07EB2269-1170-4C4E-B7F2-8E939E1431AD}" type="presOf" srcId="{149C8035-C824-41DD-9E40-4F8943604649}" destId="{8C26887D-33DB-4CD9-9F0C-53CDE7DC2ED0}" srcOrd="0" destOrd="0" presId="urn:microsoft.com/office/officeart/2005/8/layout/hProcess4"/>
    <dgm:cxn modelId="{1C85C86D-C132-4665-8378-886310948B40}" type="presOf" srcId="{8DA8B5CF-8A1F-4B80-9B3E-3F34500DE115}" destId="{AE898F9B-DB39-4776-ADAC-8CDE4886F36E}" srcOrd="1" destOrd="1" presId="urn:microsoft.com/office/officeart/2005/8/layout/hProcess4"/>
    <dgm:cxn modelId="{1367F770-20B2-4F3C-A4FB-C35FFED7682A}" type="presOf" srcId="{335A474E-E543-4F8F-9DEF-1C9903B439B5}" destId="{00D32ED3-672E-475A-9CB3-92F17499488A}" srcOrd="0" destOrd="2" presId="urn:microsoft.com/office/officeart/2005/8/layout/hProcess4"/>
    <dgm:cxn modelId="{24DC7D52-6979-449B-A346-13BF43D5B946}" type="presOf" srcId="{DE48F0A3-13A1-4BD9-9ADD-2B52981D2107}" destId="{9844311A-AD62-4C36-9375-A53EAA7EC14A}" srcOrd="0" destOrd="4" presId="urn:microsoft.com/office/officeart/2005/8/layout/hProcess4"/>
    <dgm:cxn modelId="{FE3AE753-F1EF-4377-89E7-A0A2EF2EE1ED}" type="presOf" srcId="{69C0E107-C102-4E6E-9779-ECAA1ECB65EA}" destId="{9844311A-AD62-4C36-9375-A53EAA7EC14A}" srcOrd="0" destOrd="5" presId="urn:microsoft.com/office/officeart/2005/8/layout/hProcess4"/>
    <dgm:cxn modelId="{AE4B9C7A-E689-4DF8-B380-51E3B17CFC5A}" type="presOf" srcId="{9C3D4341-AE71-45D7-AE00-2FEF8F48D83C}" destId="{9844311A-AD62-4C36-9375-A53EAA7EC14A}" srcOrd="0" destOrd="0" presId="urn:microsoft.com/office/officeart/2005/8/layout/hProcess4"/>
    <dgm:cxn modelId="{F7794E85-1B46-439E-8ED6-95EDFC2D93B4}" srcId="{787D06FF-932E-454F-A8CD-56CBF16E8091}" destId="{DE19F450-C658-465D-A9D8-6F1D12E10E05}" srcOrd="0" destOrd="0" parTransId="{E9172A0D-03D3-49E6-ADCA-76A04E8D26C3}" sibTransId="{425E0D21-1220-400A-BBFD-5F065AB37CEC}"/>
    <dgm:cxn modelId="{76AB7D88-E26C-4B69-AC61-507C02ACA73A}" type="presOf" srcId="{442B3143-BBF0-4A2B-92D4-6A84B7C28A30}" destId="{9844311A-AD62-4C36-9375-A53EAA7EC14A}" srcOrd="0" destOrd="2" presId="urn:microsoft.com/office/officeart/2005/8/layout/hProcess4"/>
    <dgm:cxn modelId="{FA658E8B-F43E-410D-9B75-8460B863F7AA}" type="presOf" srcId="{FF9F8A5C-866E-4516-A5C9-98F6B080DCDE}" destId="{AE898F9B-DB39-4776-ADAC-8CDE4886F36E}" srcOrd="1" destOrd="0" presId="urn:microsoft.com/office/officeart/2005/8/layout/hProcess4"/>
    <dgm:cxn modelId="{14E4B18D-ECD2-474C-B4B2-9F817161142D}" type="presOf" srcId="{135CEBDD-50ED-4F01-B38D-946515718BDA}" destId="{9844311A-AD62-4C36-9375-A53EAA7EC14A}" srcOrd="0" destOrd="1" presId="urn:microsoft.com/office/officeart/2005/8/layout/hProcess4"/>
    <dgm:cxn modelId="{AA9BCD92-8D6B-4C08-974E-F679DBD7E579}" type="presOf" srcId="{787D06FF-932E-454F-A8CD-56CBF16E8091}" destId="{631DD780-CA15-4ED5-8577-AF0D8FF4902D}" srcOrd="0" destOrd="0" presId="urn:microsoft.com/office/officeart/2005/8/layout/hProcess4"/>
    <dgm:cxn modelId="{5D465694-E2C0-4220-A24E-DC33101AB9F0}" type="presOf" srcId="{FFC03E19-0552-45B4-BC72-22EABBCEAB8B}" destId="{8F6DEDE5-0662-4524-810F-5055176CF514}" srcOrd="1" destOrd="3" presId="urn:microsoft.com/office/officeart/2005/8/layout/hProcess4"/>
    <dgm:cxn modelId="{FA5A6B95-0B90-4C29-AF87-03E64D64DD11}" srcId="{DE19F450-C658-465D-A9D8-6F1D12E10E05}" destId="{335A474E-E543-4F8F-9DEF-1C9903B439B5}" srcOrd="2" destOrd="0" parTransId="{56760FD3-E89E-4D6B-ACA0-E1D4CA57522B}" sibTransId="{075CBCF5-A92B-450C-B15F-876E6EC75D8C}"/>
    <dgm:cxn modelId="{AF497C96-4EF9-4AA5-9791-F633BD43450A}" type="presOf" srcId="{335A474E-E543-4F8F-9DEF-1C9903B439B5}" destId="{4C4EB45B-4F76-4969-8AF6-0A99E3A1782F}" srcOrd="1" destOrd="2" presId="urn:microsoft.com/office/officeart/2005/8/layout/hProcess4"/>
    <dgm:cxn modelId="{9143A9AF-B94B-498A-87EE-C5CCF4058257}" type="presOf" srcId="{449C2F4F-B11D-4547-8AEC-916C7C509AFB}" destId="{00D32ED3-672E-475A-9CB3-92F17499488A}" srcOrd="0" destOrd="1" presId="urn:microsoft.com/office/officeart/2005/8/layout/hProcess4"/>
    <dgm:cxn modelId="{93DC30B1-AACF-4565-A42E-C439EE4D78BA}" type="presOf" srcId="{72F48658-2779-4750-BEF1-065D0684ABE0}" destId="{AE898F9B-DB39-4776-ADAC-8CDE4886F36E}" srcOrd="1" destOrd="3" presId="urn:microsoft.com/office/officeart/2005/8/layout/hProcess4"/>
    <dgm:cxn modelId="{B863A0B2-5375-499E-9FD2-F76C7C53D579}" type="presOf" srcId="{425E0D21-1220-400A-BBFD-5F065AB37CEC}" destId="{B6BE7F51-E95E-4990-8745-25AF9433B2D7}" srcOrd="0" destOrd="0" presId="urn:microsoft.com/office/officeart/2005/8/layout/hProcess4"/>
    <dgm:cxn modelId="{5C10B8B2-9268-4CD5-9440-4FCEE9683E85}" srcId="{B45273DC-DC0C-4C93-9604-35F854503444}" destId="{72F48658-2779-4750-BEF1-065D0684ABE0}" srcOrd="3" destOrd="0" parTransId="{FAE81150-5317-44DD-82EA-D0B51E5987BB}" sibTransId="{67E1DB13-2167-48C0-AAA3-523697C08B26}"/>
    <dgm:cxn modelId="{9BACD7B2-61E8-4785-8E17-A8432BC63939}" type="presOf" srcId="{12109990-AF56-4CD7-BC00-B5E21A3F28F2}" destId="{E89F6E66-41C2-446E-A853-15ED1813094D}" srcOrd="0" destOrd="2" presId="urn:microsoft.com/office/officeart/2005/8/layout/hProcess4"/>
    <dgm:cxn modelId="{536619BB-52C5-441F-A842-A227A682570A}" srcId="{149C8035-C824-41DD-9E40-4F8943604649}" destId="{FFC03E19-0552-45B4-BC72-22EABBCEAB8B}" srcOrd="3" destOrd="0" parTransId="{1F765FEA-7609-4A67-B6D9-7D017DD04022}" sibTransId="{E626D2EB-0B72-4221-84F3-60879322F63F}"/>
    <dgm:cxn modelId="{F1434FC1-85A4-4F71-97DF-E38EF4EFC870}" type="presOf" srcId="{9C3D4341-AE71-45D7-AE00-2FEF8F48D83C}" destId="{8F6DEDE5-0662-4524-810F-5055176CF514}" srcOrd="1" destOrd="0" presId="urn:microsoft.com/office/officeart/2005/8/layout/hProcess4"/>
    <dgm:cxn modelId="{C13B5BC7-298F-43EB-A5A4-BED4F87F15B9}" srcId="{149C8035-C824-41DD-9E40-4F8943604649}" destId="{442B3143-BBF0-4A2B-92D4-6A84B7C28A30}" srcOrd="2" destOrd="0" parTransId="{71E07FC8-66E2-42A6-9B6D-0B06C5BE0B6B}" sibTransId="{63246BEF-0600-46EE-A244-ECF2783A660A}"/>
    <dgm:cxn modelId="{29A0DACA-50F5-458D-8D90-DDD83C21E2F1}" srcId="{B45273DC-DC0C-4C93-9604-35F854503444}" destId="{12109990-AF56-4CD7-BC00-B5E21A3F28F2}" srcOrd="2" destOrd="0" parTransId="{DD62461C-5AE3-4FC8-A9D5-CDDDCE66DD09}" sibTransId="{65DA5832-BCF3-47B8-998B-3447A8F468AF}"/>
    <dgm:cxn modelId="{05184ADB-8971-44BD-B183-7204F3FD1F62}" type="presOf" srcId="{449C2F4F-B11D-4547-8AEC-916C7C509AFB}" destId="{4C4EB45B-4F76-4969-8AF6-0A99E3A1782F}" srcOrd="1" destOrd="1" presId="urn:microsoft.com/office/officeart/2005/8/layout/hProcess4"/>
    <dgm:cxn modelId="{7E3704E1-C5F5-4F4B-9F2D-B1BD81FFF9E8}" type="presOf" srcId="{442B3143-BBF0-4A2B-92D4-6A84B7C28A30}" destId="{8F6DEDE5-0662-4524-810F-5055176CF514}" srcOrd="1" destOrd="2" presId="urn:microsoft.com/office/officeart/2005/8/layout/hProcess4"/>
    <dgm:cxn modelId="{E3BC76E1-FE05-4EFD-A1FA-BF28049DFD24}" srcId="{149C8035-C824-41DD-9E40-4F8943604649}" destId="{135CEBDD-50ED-4F01-B38D-946515718BDA}" srcOrd="1" destOrd="0" parTransId="{62075F9E-140A-4B13-B7DB-81A07DEA974D}" sibTransId="{B0F428EA-C0E5-41A1-B4CC-86BD2058C39D}"/>
    <dgm:cxn modelId="{0DD461E2-848C-4088-936E-28453D1CA296}" type="presOf" srcId="{16A4C120-D5CC-4958-8EE5-5FB38D5B2DE8}" destId="{AE898F9B-DB39-4776-ADAC-8CDE4886F36E}" srcOrd="1" destOrd="4" presId="urn:microsoft.com/office/officeart/2005/8/layout/hProcess4"/>
    <dgm:cxn modelId="{D17483E3-69F8-4434-B8FF-2B2B74B3493D}" type="presOf" srcId="{135CEBDD-50ED-4F01-B38D-946515718BDA}" destId="{8F6DEDE5-0662-4524-810F-5055176CF514}" srcOrd="1" destOrd="1" presId="urn:microsoft.com/office/officeart/2005/8/layout/hProcess4"/>
    <dgm:cxn modelId="{D87895E3-B64F-4923-B2E3-6CBEFD35EAF6}" srcId="{149C8035-C824-41DD-9E40-4F8943604649}" destId="{DE48F0A3-13A1-4BD9-9ADD-2B52981D2107}" srcOrd="4" destOrd="0" parTransId="{D095FA06-5B99-4E2D-8C46-F2FE22E55F3B}" sibTransId="{5552FE14-E188-46D2-8440-61598E82607D}"/>
    <dgm:cxn modelId="{4FC4D2EA-CBBB-4652-A2B1-B03901815014}" srcId="{787D06FF-932E-454F-A8CD-56CBF16E8091}" destId="{149C8035-C824-41DD-9E40-4F8943604649}" srcOrd="1" destOrd="0" parTransId="{E5F4F071-7719-4FBF-97E9-78B87141D1A4}" sibTransId="{3352AEE5-52AA-4E47-A485-059924C8EFA5}"/>
    <dgm:cxn modelId="{BB9642EF-CED1-4E2C-8F1B-DB527194611A}" type="presOf" srcId="{FDA4566E-FAA8-4CF3-9FF9-E559777047F4}" destId="{4C4EB45B-4F76-4969-8AF6-0A99E3A1782F}" srcOrd="1" destOrd="0" presId="urn:microsoft.com/office/officeart/2005/8/layout/hProcess4"/>
    <dgm:cxn modelId="{BB5951F2-07E8-44A1-8AE6-A0BE74983155}" srcId="{DE19F450-C658-465D-A9D8-6F1D12E10E05}" destId="{449C2F4F-B11D-4547-8AEC-916C7C509AFB}" srcOrd="1" destOrd="0" parTransId="{A9D50FAB-6B3F-43CB-89AE-86620F07AC16}" sibTransId="{224911DF-4CFC-4991-8BF6-48BBE753E99C}"/>
    <dgm:cxn modelId="{16EAF8F3-2A92-4623-BEDF-7C98D6544FA9}" type="presOf" srcId="{F0EA24D4-EEE8-4151-B5B8-E93B86E21F6E}" destId="{8F6DEDE5-0662-4524-810F-5055176CF514}" srcOrd="1" destOrd="6" presId="urn:microsoft.com/office/officeart/2005/8/layout/hProcess4"/>
    <dgm:cxn modelId="{D2D891F5-8576-4027-AE23-FC381562EFB0}" srcId="{B45273DC-DC0C-4C93-9604-35F854503444}" destId="{FF9F8A5C-866E-4516-A5C9-98F6B080DCDE}" srcOrd="0" destOrd="0" parTransId="{4F553CDF-6E13-40B0-8661-0455FC41CEF3}" sibTransId="{68B4348B-BB95-48A1-BAE9-0DF4CB6549CD}"/>
    <dgm:cxn modelId="{0A8937F9-EBEB-4856-821E-329BCB90B580}" srcId="{787D06FF-932E-454F-A8CD-56CBF16E8091}" destId="{B45273DC-DC0C-4C93-9604-35F854503444}" srcOrd="2" destOrd="0" parTransId="{9AB96805-17F3-4972-B273-50A5A77C1FEB}" sibTransId="{C38C868E-7EE4-4039-8959-6973EFE474A8}"/>
    <dgm:cxn modelId="{C44D21FC-DE60-405E-95F5-33269D30366C}" type="presOf" srcId="{72E60772-43CA-422A-ABAC-FC14C5CD957C}" destId="{00D32ED3-672E-475A-9CB3-92F17499488A}" srcOrd="0" destOrd="3" presId="urn:microsoft.com/office/officeart/2005/8/layout/hProcess4"/>
    <dgm:cxn modelId="{14103C14-5316-4CB0-BFB3-326B3DFA93D8}" type="presParOf" srcId="{631DD780-CA15-4ED5-8577-AF0D8FF4902D}" destId="{235DA630-A9FF-4031-B936-5C6E8A4FD3A6}" srcOrd="0" destOrd="0" presId="urn:microsoft.com/office/officeart/2005/8/layout/hProcess4"/>
    <dgm:cxn modelId="{799DED0C-F771-494F-8790-8E5430364565}" type="presParOf" srcId="{631DD780-CA15-4ED5-8577-AF0D8FF4902D}" destId="{9A7BEC25-ED8F-45F2-A3F8-07BA5859368B}" srcOrd="1" destOrd="0" presId="urn:microsoft.com/office/officeart/2005/8/layout/hProcess4"/>
    <dgm:cxn modelId="{DC231513-8D80-4BCE-BE8C-F26CA9AD114F}" type="presParOf" srcId="{631DD780-CA15-4ED5-8577-AF0D8FF4902D}" destId="{DAC9C1D3-4085-4214-83F7-431CBC39AC41}" srcOrd="2" destOrd="0" presId="urn:microsoft.com/office/officeart/2005/8/layout/hProcess4"/>
    <dgm:cxn modelId="{5DD802E1-4043-405C-B973-E4525C7F4244}" type="presParOf" srcId="{DAC9C1D3-4085-4214-83F7-431CBC39AC41}" destId="{53001662-83C8-4E6B-A419-A8C7F27376BD}" srcOrd="0" destOrd="0" presId="urn:microsoft.com/office/officeart/2005/8/layout/hProcess4"/>
    <dgm:cxn modelId="{E64653D0-928C-455B-9F15-072C851405A9}" type="presParOf" srcId="{53001662-83C8-4E6B-A419-A8C7F27376BD}" destId="{4170625B-ACB0-417E-88EC-668724D8C58C}" srcOrd="0" destOrd="0" presId="urn:microsoft.com/office/officeart/2005/8/layout/hProcess4"/>
    <dgm:cxn modelId="{942102BC-C191-467E-8C92-6C41E55643BD}" type="presParOf" srcId="{53001662-83C8-4E6B-A419-A8C7F27376BD}" destId="{00D32ED3-672E-475A-9CB3-92F17499488A}" srcOrd="1" destOrd="0" presId="urn:microsoft.com/office/officeart/2005/8/layout/hProcess4"/>
    <dgm:cxn modelId="{E9FBBCE2-C663-4465-AAA7-FCEBE88021ED}" type="presParOf" srcId="{53001662-83C8-4E6B-A419-A8C7F27376BD}" destId="{4C4EB45B-4F76-4969-8AF6-0A99E3A1782F}" srcOrd="2" destOrd="0" presId="urn:microsoft.com/office/officeart/2005/8/layout/hProcess4"/>
    <dgm:cxn modelId="{1F282825-553C-4C28-BBCD-9E17C85C0CC9}" type="presParOf" srcId="{53001662-83C8-4E6B-A419-A8C7F27376BD}" destId="{0F29058E-22D1-4F27-B93E-D532CB1CF8AE}" srcOrd="3" destOrd="0" presId="urn:microsoft.com/office/officeart/2005/8/layout/hProcess4"/>
    <dgm:cxn modelId="{6A57BADD-5B77-4371-A28F-9014FFF08D1F}" type="presParOf" srcId="{53001662-83C8-4E6B-A419-A8C7F27376BD}" destId="{C1A4911E-A251-4C40-92E4-9BF5C57130BD}" srcOrd="4" destOrd="0" presId="urn:microsoft.com/office/officeart/2005/8/layout/hProcess4"/>
    <dgm:cxn modelId="{EAFEE6EF-B357-468C-BC8F-9DEE4BF205CD}" type="presParOf" srcId="{DAC9C1D3-4085-4214-83F7-431CBC39AC41}" destId="{B6BE7F51-E95E-4990-8745-25AF9433B2D7}" srcOrd="1" destOrd="0" presId="urn:microsoft.com/office/officeart/2005/8/layout/hProcess4"/>
    <dgm:cxn modelId="{190E067C-7E4E-49F7-BDB9-7352F765041C}" type="presParOf" srcId="{DAC9C1D3-4085-4214-83F7-431CBC39AC41}" destId="{81FB9C75-C3E0-4CE0-AAE4-E7C39955E7B2}" srcOrd="2" destOrd="0" presId="urn:microsoft.com/office/officeart/2005/8/layout/hProcess4"/>
    <dgm:cxn modelId="{154FE378-6C87-40CE-9213-57BDA309D322}" type="presParOf" srcId="{81FB9C75-C3E0-4CE0-AAE4-E7C39955E7B2}" destId="{406BD5CD-8621-4CC2-BD29-C56B4FB4FED0}" srcOrd="0" destOrd="0" presId="urn:microsoft.com/office/officeart/2005/8/layout/hProcess4"/>
    <dgm:cxn modelId="{2CC7538A-F79C-40A0-8791-A5D2447044D5}" type="presParOf" srcId="{81FB9C75-C3E0-4CE0-AAE4-E7C39955E7B2}" destId="{9844311A-AD62-4C36-9375-A53EAA7EC14A}" srcOrd="1" destOrd="0" presId="urn:microsoft.com/office/officeart/2005/8/layout/hProcess4"/>
    <dgm:cxn modelId="{21063686-9E3C-4841-915A-B4A5C2AC0E5E}" type="presParOf" srcId="{81FB9C75-C3E0-4CE0-AAE4-E7C39955E7B2}" destId="{8F6DEDE5-0662-4524-810F-5055176CF514}" srcOrd="2" destOrd="0" presId="urn:microsoft.com/office/officeart/2005/8/layout/hProcess4"/>
    <dgm:cxn modelId="{E5C57F08-F132-4665-980A-ED6748D8C5F0}" type="presParOf" srcId="{81FB9C75-C3E0-4CE0-AAE4-E7C39955E7B2}" destId="{8C26887D-33DB-4CD9-9F0C-53CDE7DC2ED0}" srcOrd="3" destOrd="0" presId="urn:microsoft.com/office/officeart/2005/8/layout/hProcess4"/>
    <dgm:cxn modelId="{83B3C782-68F1-428D-AAEF-EA4E0771CF73}" type="presParOf" srcId="{81FB9C75-C3E0-4CE0-AAE4-E7C39955E7B2}" destId="{D99F8A85-1F9F-48E2-8A91-54EFBDAAAE4C}" srcOrd="4" destOrd="0" presId="urn:microsoft.com/office/officeart/2005/8/layout/hProcess4"/>
    <dgm:cxn modelId="{0CA545D6-3E65-40C1-A51B-04DA47193C9A}" type="presParOf" srcId="{DAC9C1D3-4085-4214-83F7-431CBC39AC41}" destId="{21FADA5D-4365-4A24-B891-C1CB56FE20C7}" srcOrd="3" destOrd="0" presId="urn:microsoft.com/office/officeart/2005/8/layout/hProcess4"/>
    <dgm:cxn modelId="{6866824D-1980-4607-B59C-D6BAD5E0FAA5}" type="presParOf" srcId="{DAC9C1D3-4085-4214-83F7-431CBC39AC41}" destId="{26B4E0F4-FDA6-41FA-AF36-174AF6C415C5}" srcOrd="4" destOrd="0" presId="urn:microsoft.com/office/officeart/2005/8/layout/hProcess4"/>
    <dgm:cxn modelId="{F70F903E-21F7-406C-AB96-34B1CC3BDD5E}" type="presParOf" srcId="{26B4E0F4-FDA6-41FA-AF36-174AF6C415C5}" destId="{A90007C7-E358-438F-A770-879AE8F4AB5B}" srcOrd="0" destOrd="0" presId="urn:microsoft.com/office/officeart/2005/8/layout/hProcess4"/>
    <dgm:cxn modelId="{9D660F9E-39AF-4413-9229-C7A9322AD0BF}" type="presParOf" srcId="{26B4E0F4-FDA6-41FA-AF36-174AF6C415C5}" destId="{E89F6E66-41C2-446E-A853-15ED1813094D}" srcOrd="1" destOrd="0" presId="urn:microsoft.com/office/officeart/2005/8/layout/hProcess4"/>
    <dgm:cxn modelId="{E5992493-4565-45A6-A3AD-3F068E7F1EB5}" type="presParOf" srcId="{26B4E0F4-FDA6-41FA-AF36-174AF6C415C5}" destId="{AE898F9B-DB39-4776-ADAC-8CDE4886F36E}" srcOrd="2" destOrd="0" presId="urn:microsoft.com/office/officeart/2005/8/layout/hProcess4"/>
    <dgm:cxn modelId="{E3B8BD3A-F7FC-48D8-9949-CD4781C7048A}" type="presParOf" srcId="{26B4E0F4-FDA6-41FA-AF36-174AF6C415C5}" destId="{341888FC-A5A7-46B6-BC2F-08E8AEB0C5F2}" srcOrd="3" destOrd="0" presId="urn:microsoft.com/office/officeart/2005/8/layout/hProcess4"/>
    <dgm:cxn modelId="{D25B4CDA-D7A7-492E-B3B7-7FC2B26ED14D}" type="presParOf" srcId="{26B4E0F4-FDA6-41FA-AF36-174AF6C415C5}" destId="{371AE7F6-8B88-43D7-97B2-4316915FD1DF}" srcOrd="4" destOrd="0" presId="urn:microsoft.com/office/officeart/2005/8/layout/h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5DFEF9-63E8-4A8A-BC0E-1543609CC67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F8A600B-67FE-4035-A984-CCAA0313991B}">
      <dgm:prSet/>
      <dgm:spPr/>
      <dgm:t>
        <a:bodyPr/>
        <a:lstStyle/>
        <a:p>
          <a:r>
            <a:rPr lang="en-CA" b="1" dirty="0"/>
            <a:t>Subjective and objective </a:t>
          </a:r>
          <a:r>
            <a:rPr lang="en-CA" dirty="0"/>
            <a:t>cojoined by a </a:t>
          </a:r>
          <a:r>
            <a:rPr lang="en-CA" b="1" dirty="0"/>
            <a:t>lubricating, mediating </a:t>
          </a:r>
          <a:r>
            <a:rPr lang="en-CA" dirty="0"/>
            <a:t>force</a:t>
          </a:r>
          <a:endParaRPr lang="en-US" dirty="0"/>
        </a:p>
      </dgm:t>
    </dgm:pt>
    <dgm:pt modelId="{43B85D13-72B7-46CA-B511-BA0855E09AA4}" type="parTrans" cxnId="{0BDC2784-6FBA-4958-817B-2CD36E7F1C25}">
      <dgm:prSet/>
      <dgm:spPr/>
      <dgm:t>
        <a:bodyPr/>
        <a:lstStyle/>
        <a:p>
          <a:endParaRPr lang="en-US"/>
        </a:p>
      </dgm:t>
    </dgm:pt>
    <dgm:pt modelId="{2F6F6BF6-DABC-4A0A-ADBF-2CC17BB24C14}" type="sibTrans" cxnId="{0BDC2784-6FBA-4958-817B-2CD36E7F1C25}">
      <dgm:prSet/>
      <dgm:spPr/>
      <dgm:t>
        <a:bodyPr/>
        <a:lstStyle/>
        <a:p>
          <a:endParaRPr lang="en-US"/>
        </a:p>
      </dgm:t>
    </dgm:pt>
    <dgm:pt modelId="{6278C986-0D14-43B0-B722-52F8E4DCD973}">
      <dgm:prSet/>
      <dgm:spPr/>
      <dgm:t>
        <a:bodyPr/>
        <a:lstStyle/>
        <a:p>
          <a:r>
            <a:rPr lang="en-CA" b="1" dirty="0"/>
            <a:t>Complex</a:t>
          </a:r>
          <a:endParaRPr lang="en-US" dirty="0">
            <a:highlight>
              <a:srgbClr val="FFFF00"/>
            </a:highlight>
          </a:endParaRPr>
        </a:p>
      </dgm:t>
    </dgm:pt>
    <dgm:pt modelId="{F3FF065D-5B25-47BB-A0CF-B8EFAE852FF3}" type="parTrans" cxnId="{A886603F-F450-4D0F-A7AA-438F63D05E41}">
      <dgm:prSet/>
      <dgm:spPr/>
      <dgm:t>
        <a:bodyPr/>
        <a:lstStyle/>
        <a:p>
          <a:endParaRPr lang="en-US"/>
        </a:p>
      </dgm:t>
    </dgm:pt>
    <dgm:pt modelId="{F5E83084-6DCF-4D09-A4C6-8EEF50483294}" type="sibTrans" cxnId="{A886603F-F450-4D0F-A7AA-438F63D05E41}">
      <dgm:prSet/>
      <dgm:spPr/>
      <dgm:t>
        <a:bodyPr/>
        <a:lstStyle/>
        <a:p>
          <a:endParaRPr lang="en-US"/>
        </a:p>
      </dgm:t>
    </dgm:pt>
    <dgm:pt modelId="{0754D370-7928-493E-931F-7C388AC786CA}">
      <dgm:prSet/>
      <dgm:spPr/>
      <dgm:t>
        <a:bodyPr/>
        <a:lstStyle/>
        <a:p>
          <a:r>
            <a:rPr lang="en-CA" b="1" dirty="0">
              <a:solidFill>
                <a:srgbClr val="C00000"/>
              </a:solidFill>
            </a:rPr>
            <a:t>*</a:t>
          </a:r>
          <a:r>
            <a:rPr lang="en-CA" b="1" dirty="0"/>
            <a:t>Emergent</a:t>
          </a:r>
          <a:r>
            <a:rPr lang="en-CA" dirty="0"/>
            <a:t> and alive - always in formation – never static</a:t>
          </a:r>
          <a:endParaRPr lang="en-US" dirty="0"/>
        </a:p>
      </dgm:t>
    </dgm:pt>
    <dgm:pt modelId="{71CFD135-8B2A-48D2-AB9C-D8C8216724EE}" type="parTrans" cxnId="{49C27153-4471-470A-98C6-B47D4816997C}">
      <dgm:prSet/>
      <dgm:spPr/>
      <dgm:t>
        <a:bodyPr/>
        <a:lstStyle/>
        <a:p>
          <a:endParaRPr lang="en-US"/>
        </a:p>
      </dgm:t>
    </dgm:pt>
    <dgm:pt modelId="{08DAAE2A-F604-497B-BB04-71F677CD3070}" type="sibTrans" cxnId="{49C27153-4471-470A-98C6-B47D4816997C}">
      <dgm:prSet/>
      <dgm:spPr/>
      <dgm:t>
        <a:bodyPr/>
        <a:lstStyle/>
        <a:p>
          <a:endParaRPr lang="en-US"/>
        </a:p>
      </dgm:t>
    </dgm:pt>
    <dgm:pt modelId="{D76EBB14-E484-4FFD-A43E-54F13D0FCB7A}">
      <dgm:prSet/>
      <dgm:spPr/>
      <dgm:t>
        <a:bodyPr/>
        <a:lstStyle/>
        <a:p>
          <a:r>
            <a:rPr lang="en-CA" b="1" dirty="0"/>
            <a:t>Embodied</a:t>
          </a:r>
          <a:r>
            <a:rPr lang="en-CA" dirty="0"/>
            <a:t> - owned by everyone who cocreated it</a:t>
          </a:r>
          <a:endParaRPr lang="en-US" dirty="0"/>
        </a:p>
      </dgm:t>
    </dgm:pt>
    <dgm:pt modelId="{A4C63E88-1D7A-45FC-8643-0C9CECA7685C}" type="parTrans" cxnId="{E6060701-D40B-4962-958D-978E3611B314}">
      <dgm:prSet/>
      <dgm:spPr/>
      <dgm:t>
        <a:bodyPr/>
        <a:lstStyle/>
        <a:p>
          <a:endParaRPr lang="en-US"/>
        </a:p>
      </dgm:t>
    </dgm:pt>
    <dgm:pt modelId="{E20BDFBE-233C-45AA-AC1F-40728BC69B85}" type="sibTrans" cxnId="{E6060701-D40B-4962-958D-978E3611B314}">
      <dgm:prSet/>
      <dgm:spPr/>
      <dgm:t>
        <a:bodyPr/>
        <a:lstStyle/>
        <a:p>
          <a:endParaRPr lang="en-US"/>
        </a:p>
      </dgm:t>
    </dgm:pt>
    <dgm:pt modelId="{064D1A3D-2DBD-4CC5-9053-57743904DBB1}">
      <dgm:prSet/>
      <dgm:spPr/>
      <dgm:t>
        <a:bodyPr/>
        <a:lstStyle/>
        <a:p>
          <a:r>
            <a:rPr lang="en-CA" b="1" dirty="0"/>
            <a:t>Cross-fertilized</a:t>
          </a:r>
          <a:r>
            <a:rPr lang="en-CA" dirty="0"/>
            <a:t> - development stimulated through exchange and mixing of different knowledge, experiences, ideas, interpretations, and expertise </a:t>
          </a:r>
          <a:endParaRPr lang="en-US" dirty="0"/>
        </a:p>
      </dgm:t>
    </dgm:pt>
    <dgm:pt modelId="{3650B532-7F02-4BF4-B1C3-FB760639216E}" type="parTrans" cxnId="{1B5ADFA2-94C6-4B18-AB21-C54F14AD4E9A}">
      <dgm:prSet/>
      <dgm:spPr/>
      <dgm:t>
        <a:bodyPr/>
        <a:lstStyle/>
        <a:p>
          <a:endParaRPr lang="en-US"/>
        </a:p>
      </dgm:t>
    </dgm:pt>
    <dgm:pt modelId="{320338AE-7933-4AD3-B276-B46F68BAE468}" type="sibTrans" cxnId="{1B5ADFA2-94C6-4B18-AB21-C54F14AD4E9A}">
      <dgm:prSet/>
      <dgm:spPr/>
      <dgm:t>
        <a:bodyPr/>
        <a:lstStyle/>
        <a:p>
          <a:endParaRPr lang="en-US"/>
        </a:p>
      </dgm:t>
    </dgm:pt>
    <dgm:pt modelId="{89AA977E-7115-417F-B189-FC8AB3479705}">
      <dgm:prSet/>
      <dgm:spPr/>
      <dgm:t>
        <a:bodyPr/>
        <a:lstStyle/>
        <a:p>
          <a:r>
            <a:rPr lang="en-CA" b="1" dirty="0"/>
            <a:t>Contextual</a:t>
          </a:r>
          <a:r>
            <a:rPr lang="en-CA" dirty="0"/>
            <a:t> or </a:t>
          </a:r>
          <a:r>
            <a:rPr lang="en-CA" b="1" dirty="0"/>
            <a:t>in situ - </a:t>
          </a:r>
          <a:r>
            <a:rPr lang="en-CA" dirty="0"/>
            <a:t>created where it will be applied; its meaning and relevance come from the surrounding circumstances, situation, or environment</a:t>
          </a:r>
          <a:endParaRPr lang="en-US" dirty="0"/>
        </a:p>
      </dgm:t>
    </dgm:pt>
    <dgm:pt modelId="{9E3A480C-7EC0-4E16-A21C-793A3C2B3C91}" type="parTrans" cxnId="{A6EA7C64-BFB7-42C0-B559-8E18CBD31E3B}">
      <dgm:prSet/>
      <dgm:spPr/>
      <dgm:t>
        <a:bodyPr/>
        <a:lstStyle/>
        <a:p>
          <a:endParaRPr lang="en-US"/>
        </a:p>
      </dgm:t>
    </dgm:pt>
    <dgm:pt modelId="{1B6E53F5-9546-471E-8894-EE30F840C102}" type="sibTrans" cxnId="{A6EA7C64-BFB7-42C0-B559-8E18CBD31E3B}">
      <dgm:prSet/>
      <dgm:spPr/>
      <dgm:t>
        <a:bodyPr/>
        <a:lstStyle/>
        <a:p>
          <a:endParaRPr lang="en-US"/>
        </a:p>
      </dgm:t>
    </dgm:pt>
    <dgm:pt modelId="{A8BD8DA2-6352-4F72-9C81-97C067A7BFA6}">
      <dgm:prSet/>
      <dgm:spPr/>
      <dgm:t>
        <a:bodyPr/>
        <a:lstStyle/>
        <a:p>
          <a:r>
            <a:rPr lang="en-CA" b="1" dirty="0"/>
            <a:t>Socially robust </a:t>
          </a:r>
          <a:r>
            <a:rPr lang="en-CA" b="0" dirty="0"/>
            <a:t>and</a:t>
          </a:r>
          <a:r>
            <a:rPr lang="en-CA" b="1" dirty="0"/>
            <a:t> socially approved - </a:t>
          </a:r>
          <a:r>
            <a:rPr lang="en-CA" dirty="0"/>
            <a:t>meets criteria of justice, fairness, effective, efficacy, autonomy; accepted by actors in the social and political context of its application</a:t>
          </a:r>
          <a:endParaRPr lang="en-US" dirty="0"/>
        </a:p>
      </dgm:t>
    </dgm:pt>
    <dgm:pt modelId="{2B05893F-D2F8-402B-888B-4AF3445321C6}" type="parTrans" cxnId="{26CF70BF-C4B2-431D-B7EC-98F2CB27B22E}">
      <dgm:prSet/>
      <dgm:spPr/>
      <dgm:t>
        <a:bodyPr/>
        <a:lstStyle/>
        <a:p>
          <a:endParaRPr lang="en-US"/>
        </a:p>
      </dgm:t>
    </dgm:pt>
    <dgm:pt modelId="{098336A7-9719-42DC-B1CE-06F2B915754E}" type="sibTrans" cxnId="{26CF70BF-C4B2-431D-B7EC-98F2CB27B22E}">
      <dgm:prSet/>
      <dgm:spPr/>
      <dgm:t>
        <a:bodyPr/>
        <a:lstStyle/>
        <a:p>
          <a:endParaRPr lang="en-US"/>
        </a:p>
      </dgm:t>
    </dgm:pt>
    <dgm:pt modelId="{4EB911E8-F3A7-4886-B13F-1DFBB15CBF2C}">
      <dgm:prSet/>
      <dgm:spPr/>
      <dgm:t>
        <a:bodyPr/>
        <a:lstStyle/>
        <a:p>
          <a:r>
            <a:rPr lang="en-CA" b="1" dirty="0"/>
            <a:t>Socially accountable - </a:t>
          </a:r>
          <a:r>
            <a:rPr lang="en-CA" b="0" dirty="0"/>
            <a:t>diverse and myriad actors are fully aware of how different societal stakeholders will be affected and assume responsibility for and justify its cocreation (i.e., provide reasons)</a:t>
          </a:r>
          <a:endParaRPr lang="en-US" b="0" dirty="0"/>
        </a:p>
      </dgm:t>
    </dgm:pt>
    <dgm:pt modelId="{1A8E2882-96A7-4CDE-A1D6-C74CF8633546}" type="parTrans" cxnId="{D4CD508A-905B-46A4-B232-537933A2379B}">
      <dgm:prSet/>
      <dgm:spPr/>
      <dgm:t>
        <a:bodyPr/>
        <a:lstStyle/>
        <a:p>
          <a:endParaRPr lang="en-US"/>
        </a:p>
      </dgm:t>
    </dgm:pt>
    <dgm:pt modelId="{FCA25D80-2028-4914-8D80-4B8190C52140}" type="sibTrans" cxnId="{D4CD508A-905B-46A4-B232-537933A2379B}">
      <dgm:prSet/>
      <dgm:spPr/>
      <dgm:t>
        <a:bodyPr/>
        <a:lstStyle/>
        <a:p>
          <a:endParaRPr lang="en-US"/>
        </a:p>
      </dgm:t>
    </dgm:pt>
    <dgm:pt modelId="{9B9595CD-F8EC-46B1-A33D-50E492B36317}" type="pres">
      <dgm:prSet presAssocID="{845DFEF9-63E8-4A8A-BC0E-1543609CC679}" presName="vert0" presStyleCnt="0">
        <dgm:presLayoutVars>
          <dgm:dir/>
          <dgm:animOne val="branch"/>
          <dgm:animLvl val="lvl"/>
        </dgm:presLayoutVars>
      </dgm:prSet>
      <dgm:spPr/>
    </dgm:pt>
    <dgm:pt modelId="{829CF4F0-8BC9-4781-8C31-E242A914CC94}" type="pres">
      <dgm:prSet presAssocID="{5F8A600B-67FE-4035-A984-CCAA0313991B}" presName="thickLine" presStyleLbl="alignNode1" presStyleIdx="0" presStyleCnt="8"/>
      <dgm:spPr/>
    </dgm:pt>
    <dgm:pt modelId="{F88515E3-9274-4949-921C-5372A01F2602}" type="pres">
      <dgm:prSet presAssocID="{5F8A600B-67FE-4035-A984-CCAA0313991B}" presName="horz1" presStyleCnt="0"/>
      <dgm:spPr/>
    </dgm:pt>
    <dgm:pt modelId="{4C1B1991-44DA-4777-AD40-17F8F7C5316D}" type="pres">
      <dgm:prSet presAssocID="{5F8A600B-67FE-4035-A984-CCAA0313991B}" presName="tx1" presStyleLbl="revTx" presStyleIdx="0" presStyleCnt="8"/>
      <dgm:spPr/>
    </dgm:pt>
    <dgm:pt modelId="{1594E34E-2E44-4AE7-A61A-52EE375B2031}" type="pres">
      <dgm:prSet presAssocID="{5F8A600B-67FE-4035-A984-CCAA0313991B}" presName="vert1" presStyleCnt="0"/>
      <dgm:spPr/>
    </dgm:pt>
    <dgm:pt modelId="{DD6DFBC2-CB22-41CA-9A7E-48654A2D77D4}" type="pres">
      <dgm:prSet presAssocID="{6278C986-0D14-43B0-B722-52F8E4DCD973}" presName="thickLine" presStyleLbl="alignNode1" presStyleIdx="1" presStyleCnt="8"/>
      <dgm:spPr/>
    </dgm:pt>
    <dgm:pt modelId="{6F7CCAA5-4AEA-43A0-8CF8-688C351E2BAD}" type="pres">
      <dgm:prSet presAssocID="{6278C986-0D14-43B0-B722-52F8E4DCD973}" presName="horz1" presStyleCnt="0"/>
      <dgm:spPr/>
    </dgm:pt>
    <dgm:pt modelId="{7CF6C50F-BB72-4917-813A-46BB0E69224F}" type="pres">
      <dgm:prSet presAssocID="{6278C986-0D14-43B0-B722-52F8E4DCD973}" presName="tx1" presStyleLbl="revTx" presStyleIdx="1" presStyleCnt="8"/>
      <dgm:spPr/>
    </dgm:pt>
    <dgm:pt modelId="{B46A0476-1510-4525-8A08-AF3D89C58442}" type="pres">
      <dgm:prSet presAssocID="{6278C986-0D14-43B0-B722-52F8E4DCD973}" presName="vert1" presStyleCnt="0"/>
      <dgm:spPr/>
    </dgm:pt>
    <dgm:pt modelId="{FB3E8A43-0195-4615-AFA1-DC95389B270D}" type="pres">
      <dgm:prSet presAssocID="{0754D370-7928-493E-931F-7C388AC786CA}" presName="thickLine" presStyleLbl="alignNode1" presStyleIdx="2" presStyleCnt="8"/>
      <dgm:spPr/>
    </dgm:pt>
    <dgm:pt modelId="{7629C77D-D99D-481F-B384-F1CEE3D1DA5D}" type="pres">
      <dgm:prSet presAssocID="{0754D370-7928-493E-931F-7C388AC786CA}" presName="horz1" presStyleCnt="0"/>
      <dgm:spPr/>
    </dgm:pt>
    <dgm:pt modelId="{EAD97F79-AD86-4C19-9E21-4A088F2E3841}" type="pres">
      <dgm:prSet presAssocID="{0754D370-7928-493E-931F-7C388AC786CA}" presName="tx1" presStyleLbl="revTx" presStyleIdx="2" presStyleCnt="8"/>
      <dgm:spPr/>
    </dgm:pt>
    <dgm:pt modelId="{D113069D-B8B4-416F-8183-08701DA7DE8D}" type="pres">
      <dgm:prSet presAssocID="{0754D370-7928-493E-931F-7C388AC786CA}" presName="vert1" presStyleCnt="0"/>
      <dgm:spPr/>
    </dgm:pt>
    <dgm:pt modelId="{1F2EE3F7-DB09-44E5-B9D6-0CE5229890F9}" type="pres">
      <dgm:prSet presAssocID="{D76EBB14-E484-4FFD-A43E-54F13D0FCB7A}" presName="thickLine" presStyleLbl="alignNode1" presStyleIdx="3" presStyleCnt="8"/>
      <dgm:spPr/>
    </dgm:pt>
    <dgm:pt modelId="{2599A299-AEB3-4933-AC47-B916923229E5}" type="pres">
      <dgm:prSet presAssocID="{D76EBB14-E484-4FFD-A43E-54F13D0FCB7A}" presName="horz1" presStyleCnt="0"/>
      <dgm:spPr/>
    </dgm:pt>
    <dgm:pt modelId="{62EAB1D4-CC0A-4C55-B294-A8D84A00D8ED}" type="pres">
      <dgm:prSet presAssocID="{D76EBB14-E484-4FFD-A43E-54F13D0FCB7A}" presName="tx1" presStyleLbl="revTx" presStyleIdx="3" presStyleCnt="8"/>
      <dgm:spPr/>
    </dgm:pt>
    <dgm:pt modelId="{A84CB0AA-4B6F-40F1-B276-8E2B64E04B50}" type="pres">
      <dgm:prSet presAssocID="{D76EBB14-E484-4FFD-A43E-54F13D0FCB7A}" presName="vert1" presStyleCnt="0"/>
      <dgm:spPr/>
    </dgm:pt>
    <dgm:pt modelId="{02734469-527E-430D-ACD3-6DBC6EC25231}" type="pres">
      <dgm:prSet presAssocID="{064D1A3D-2DBD-4CC5-9053-57743904DBB1}" presName="thickLine" presStyleLbl="alignNode1" presStyleIdx="4" presStyleCnt="8"/>
      <dgm:spPr/>
    </dgm:pt>
    <dgm:pt modelId="{59896864-ABA2-40BB-B6A7-799EEF1ADA0C}" type="pres">
      <dgm:prSet presAssocID="{064D1A3D-2DBD-4CC5-9053-57743904DBB1}" presName="horz1" presStyleCnt="0"/>
      <dgm:spPr/>
    </dgm:pt>
    <dgm:pt modelId="{E38551DF-D3AF-49A1-B993-B1E0515D06E9}" type="pres">
      <dgm:prSet presAssocID="{064D1A3D-2DBD-4CC5-9053-57743904DBB1}" presName="tx1" presStyleLbl="revTx" presStyleIdx="4" presStyleCnt="8"/>
      <dgm:spPr/>
    </dgm:pt>
    <dgm:pt modelId="{29FF6C87-4A66-4BB3-B278-0B9C981F4C75}" type="pres">
      <dgm:prSet presAssocID="{064D1A3D-2DBD-4CC5-9053-57743904DBB1}" presName="vert1" presStyleCnt="0"/>
      <dgm:spPr/>
    </dgm:pt>
    <dgm:pt modelId="{8B88BB76-8AC2-4E1A-9288-3D2754A46617}" type="pres">
      <dgm:prSet presAssocID="{89AA977E-7115-417F-B189-FC8AB3479705}" presName="thickLine" presStyleLbl="alignNode1" presStyleIdx="5" presStyleCnt="8"/>
      <dgm:spPr/>
    </dgm:pt>
    <dgm:pt modelId="{9F59601F-CCF2-44A0-ACDC-056DBB4B6F54}" type="pres">
      <dgm:prSet presAssocID="{89AA977E-7115-417F-B189-FC8AB3479705}" presName="horz1" presStyleCnt="0"/>
      <dgm:spPr/>
    </dgm:pt>
    <dgm:pt modelId="{EBC0A66E-E2EA-45EA-961E-5F157E373E04}" type="pres">
      <dgm:prSet presAssocID="{89AA977E-7115-417F-B189-FC8AB3479705}" presName="tx1" presStyleLbl="revTx" presStyleIdx="5" presStyleCnt="8"/>
      <dgm:spPr/>
    </dgm:pt>
    <dgm:pt modelId="{31821D27-7F2B-45A5-966E-0A9F74DF2506}" type="pres">
      <dgm:prSet presAssocID="{89AA977E-7115-417F-B189-FC8AB3479705}" presName="vert1" presStyleCnt="0"/>
      <dgm:spPr/>
    </dgm:pt>
    <dgm:pt modelId="{6E7BD690-8BEA-4168-8D2F-4E12D9236825}" type="pres">
      <dgm:prSet presAssocID="{A8BD8DA2-6352-4F72-9C81-97C067A7BFA6}" presName="thickLine" presStyleLbl="alignNode1" presStyleIdx="6" presStyleCnt="8"/>
      <dgm:spPr/>
    </dgm:pt>
    <dgm:pt modelId="{CBF79164-A692-471A-81C8-86B8EF5E736B}" type="pres">
      <dgm:prSet presAssocID="{A8BD8DA2-6352-4F72-9C81-97C067A7BFA6}" presName="horz1" presStyleCnt="0"/>
      <dgm:spPr/>
    </dgm:pt>
    <dgm:pt modelId="{DCBC723D-2545-45A2-8F97-CEEEC7C5F0DF}" type="pres">
      <dgm:prSet presAssocID="{A8BD8DA2-6352-4F72-9C81-97C067A7BFA6}" presName="tx1" presStyleLbl="revTx" presStyleIdx="6" presStyleCnt="8"/>
      <dgm:spPr/>
    </dgm:pt>
    <dgm:pt modelId="{4A34EFC6-113E-4D37-8920-52E5A7015A92}" type="pres">
      <dgm:prSet presAssocID="{A8BD8DA2-6352-4F72-9C81-97C067A7BFA6}" presName="vert1" presStyleCnt="0"/>
      <dgm:spPr/>
    </dgm:pt>
    <dgm:pt modelId="{43A1D27C-A3C4-41BC-B9C9-17B373BF8D55}" type="pres">
      <dgm:prSet presAssocID="{4EB911E8-F3A7-4886-B13F-1DFBB15CBF2C}" presName="thickLine" presStyleLbl="alignNode1" presStyleIdx="7" presStyleCnt="8"/>
      <dgm:spPr/>
    </dgm:pt>
    <dgm:pt modelId="{EF37137C-876F-43CE-B36A-6B6BCA57D29D}" type="pres">
      <dgm:prSet presAssocID="{4EB911E8-F3A7-4886-B13F-1DFBB15CBF2C}" presName="horz1" presStyleCnt="0"/>
      <dgm:spPr/>
    </dgm:pt>
    <dgm:pt modelId="{1592FC6D-4BBC-467C-9651-A0FDC4CE344A}" type="pres">
      <dgm:prSet presAssocID="{4EB911E8-F3A7-4886-B13F-1DFBB15CBF2C}" presName="tx1" presStyleLbl="revTx" presStyleIdx="7" presStyleCnt="8" custScaleY="136077"/>
      <dgm:spPr/>
    </dgm:pt>
    <dgm:pt modelId="{92B80CAC-7A8E-4B91-B4DA-6391D50941A8}" type="pres">
      <dgm:prSet presAssocID="{4EB911E8-F3A7-4886-B13F-1DFBB15CBF2C}" presName="vert1" presStyleCnt="0"/>
      <dgm:spPr/>
    </dgm:pt>
  </dgm:ptLst>
  <dgm:cxnLst>
    <dgm:cxn modelId="{E6060701-D40B-4962-958D-978E3611B314}" srcId="{845DFEF9-63E8-4A8A-BC0E-1543609CC679}" destId="{D76EBB14-E484-4FFD-A43E-54F13D0FCB7A}" srcOrd="3" destOrd="0" parTransId="{A4C63E88-1D7A-45FC-8643-0C9CECA7685C}" sibTransId="{E20BDFBE-233C-45AA-AC1F-40728BC69B85}"/>
    <dgm:cxn modelId="{EC8EBA14-08FC-4828-88EA-D687DF949352}" type="presOf" srcId="{845DFEF9-63E8-4A8A-BC0E-1543609CC679}" destId="{9B9595CD-F8EC-46B1-A33D-50E492B36317}" srcOrd="0" destOrd="0" presId="urn:microsoft.com/office/officeart/2008/layout/LinedList"/>
    <dgm:cxn modelId="{70DFA91B-190A-4F3D-9862-3C6C4D1117C2}" type="presOf" srcId="{6278C986-0D14-43B0-B722-52F8E4DCD973}" destId="{7CF6C50F-BB72-4917-813A-46BB0E69224F}" srcOrd="0" destOrd="0" presId="urn:microsoft.com/office/officeart/2008/layout/LinedList"/>
    <dgm:cxn modelId="{E13FD735-EA94-4B8E-B8FB-DEEFC0AAF182}" type="presOf" srcId="{5F8A600B-67FE-4035-A984-CCAA0313991B}" destId="{4C1B1991-44DA-4777-AD40-17F8F7C5316D}" srcOrd="0" destOrd="0" presId="urn:microsoft.com/office/officeart/2008/layout/LinedList"/>
    <dgm:cxn modelId="{7AA71E3D-AE5A-4A7B-A078-B7CD21431753}" type="presOf" srcId="{A8BD8DA2-6352-4F72-9C81-97C067A7BFA6}" destId="{DCBC723D-2545-45A2-8F97-CEEEC7C5F0DF}" srcOrd="0" destOrd="0" presId="urn:microsoft.com/office/officeart/2008/layout/LinedList"/>
    <dgm:cxn modelId="{A886603F-F450-4D0F-A7AA-438F63D05E41}" srcId="{845DFEF9-63E8-4A8A-BC0E-1543609CC679}" destId="{6278C986-0D14-43B0-B722-52F8E4DCD973}" srcOrd="1" destOrd="0" parTransId="{F3FF065D-5B25-47BB-A0CF-B8EFAE852FF3}" sibTransId="{F5E83084-6DCF-4D09-A4C6-8EEF50483294}"/>
    <dgm:cxn modelId="{F8488B5B-D8F1-4C0F-B389-240F08E1ED40}" type="presOf" srcId="{064D1A3D-2DBD-4CC5-9053-57743904DBB1}" destId="{E38551DF-D3AF-49A1-B993-B1E0515D06E9}" srcOrd="0" destOrd="0" presId="urn:microsoft.com/office/officeart/2008/layout/LinedList"/>
    <dgm:cxn modelId="{A6EA7C64-BFB7-42C0-B559-8E18CBD31E3B}" srcId="{845DFEF9-63E8-4A8A-BC0E-1543609CC679}" destId="{89AA977E-7115-417F-B189-FC8AB3479705}" srcOrd="5" destOrd="0" parTransId="{9E3A480C-7EC0-4E16-A21C-793A3C2B3C91}" sibTransId="{1B6E53F5-9546-471E-8894-EE30F840C102}"/>
    <dgm:cxn modelId="{4C7C5465-1DCD-4A88-BB70-06A987FDB8AB}" type="presOf" srcId="{D76EBB14-E484-4FFD-A43E-54F13D0FCB7A}" destId="{62EAB1D4-CC0A-4C55-B294-A8D84A00D8ED}" srcOrd="0" destOrd="0" presId="urn:microsoft.com/office/officeart/2008/layout/LinedList"/>
    <dgm:cxn modelId="{49C27153-4471-470A-98C6-B47D4816997C}" srcId="{845DFEF9-63E8-4A8A-BC0E-1543609CC679}" destId="{0754D370-7928-493E-931F-7C388AC786CA}" srcOrd="2" destOrd="0" parTransId="{71CFD135-8B2A-48D2-AB9C-D8C8216724EE}" sibTransId="{08DAAE2A-F604-497B-BB04-71F677CD3070}"/>
    <dgm:cxn modelId="{0BDC2784-6FBA-4958-817B-2CD36E7F1C25}" srcId="{845DFEF9-63E8-4A8A-BC0E-1543609CC679}" destId="{5F8A600B-67FE-4035-A984-CCAA0313991B}" srcOrd="0" destOrd="0" parTransId="{43B85D13-72B7-46CA-B511-BA0855E09AA4}" sibTransId="{2F6F6BF6-DABC-4A0A-ADBF-2CC17BB24C14}"/>
    <dgm:cxn modelId="{D4CD508A-905B-46A4-B232-537933A2379B}" srcId="{845DFEF9-63E8-4A8A-BC0E-1543609CC679}" destId="{4EB911E8-F3A7-4886-B13F-1DFBB15CBF2C}" srcOrd="7" destOrd="0" parTransId="{1A8E2882-96A7-4CDE-A1D6-C74CF8633546}" sibTransId="{FCA25D80-2028-4914-8D80-4B8190C52140}"/>
    <dgm:cxn modelId="{1B5ADFA2-94C6-4B18-AB21-C54F14AD4E9A}" srcId="{845DFEF9-63E8-4A8A-BC0E-1543609CC679}" destId="{064D1A3D-2DBD-4CC5-9053-57743904DBB1}" srcOrd="4" destOrd="0" parTransId="{3650B532-7F02-4BF4-B1C3-FB760639216E}" sibTransId="{320338AE-7933-4AD3-B276-B46F68BAE468}"/>
    <dgm:cxn modelId="{C09600AF-4297-404B-B6E3-70C0189B28E9}" type="presOf" srcId="{89AA977E-7115-417F-B189-FC8AB3479705}" destId="{EBC0A66E-E2EA-45EA-961E-5F157E373E04}" srcOrd="0" destOrd="0" presId="urn:microsoft.com/office/officeart/2008/layout/LinedList"/>
    <dgm:cxn modelId="{26CF70BF-C4B2-431D-B7EC-98F2CB27B22E}" srcId="{845DFEF9-63E8-4A8A-BC0E-1543609CC679}" destId="{A8BD8DA2-6352-4F72-9C81-97C067A7BFA6}" srcOrd="6" destOrd="0" parTransId="{2B05893F-D2F8-402B-888B-4AF3445321C6}" sibTransId="{098336A7-9719-42DC-B1CE-06F2B915754E}"/>
    <dgm:cxn modelId="{D897A9BF-53EE-4A9D-A2F4-D9307BC5F1C1}" type="presOf" srcId="{0754D370-7928-493E-931F-7C388AC786CA}" destId="{EAD97F79-AD86-4C19-9E21-4A088F2E3841}" srcOrd="0" destOrd="0" presId="urn:microsoft.com/office/officeart/2008/layout/LinedList"/>
    <dgm:cxn modelId="{AE4AAEFE-4900-46A5-82F5-310786FF86B9}" type="presOf" srcId="{4EB911E8-F3A7-4886-B13F-1DFBB15CBF2C}" destId="{1592FC6D-4BBC-467C-9651-A0FDC4CE344A}" srcOrd="0" destOrd="0" presId="urn:microsoft.com/office/officeart/2008/layout/LinedList"/>
    <dgm:cxn modelId="{F8656E0D-9B87-4970-A9E0-FDC743E0E744}" type="presParOf" srcId="{9B9595CD-F8EC-46B1-A33D-50E492B36317}" destId="{829CF4F0-8BC9-4781-8C31-E242A914CC94}" srcOrd="0" destOrd="0" presId="urn:microsoft.com/office/officeart/2008/layout/LinedList"/>
    <dgm:cxn modelId="{C2F42285-37FD-4595-B25F-232F60EEEE48}" type="presParOf" srcId="{9B9595CD-F8EC-46B1-A33D-50E492B36317}" destId="{F88515E3-9274-4949-921C-5372A01F2602}" srcOrd="1" destOrd="0" presId="urn:microsoft.com/office/officeart/2008/layout/LinedList"/>
    <dgm:cxn modelId="{3575A6CF-27C1-4A6A-9791-C1180423C67E}" type="presParOf" srcId="{F88515E3-9274-4949-921C-5372A01F2602}" destId="{4C1B1991-44DA-4777-AD40-17F8F7C5316D}" srcOrd="0" destOrd="0" presId="urn:microsoft.com/office/officeart/2008/layout/LinedList"/>
    <dgm:cxn modelId="{C2AD0014-37A4-486B-9673-DBD74698D7E4}" type="presParOf" srcId="{F88515E3-9274-4949-921C-5372A01F2602}" destId="{1594E34E-2E44-4AE7-A61A-52EE375B2031}" srcOrd="1" destOrd="0" presId="urn:microsoft.com/office/officeart/2008/layout/LinedList"/>
    <dgm:cxn modelId="{862ACC3D-DCB8-499E-9F0D-E0567EAD50EF}" type="presParOf" srcId="{9B9595CD-F8EC-46B1-A33D-50E492B36317}" destId="{DD6DFBC2-CB22-41CA-9A7E-48654A2D77D4}" srcOrd="2" destOrd="0" presId="urn:microsoft.com/office/officeart/2008/layout/LinedList"/>
    <dgm:cxn modelId="{A196A33B-482A-4888-A028-814DE650F0BB}" type="presParOf" srcId="{9B9595CD-F8EC-46B1-A33D-50E492B36317}" destId="{6F7CCAA5-4AEA-43A0-8CF8-688C351E2BAD}" srcOrd="3" destOrd="0" presId="urn:microsoft.com/office/officeart/2008/layout/LinedList"/>
    <dgm:cxn modelId="{B4580888-FF65-4BC2-BCBF-0FF56733089F}" type="presParOf" srcId="{6F7CCAA5-4AEA-43A0-8CF8-688C351E2BAD}" destId="{7CF6C50F-BB72-4917-813A-46BB0E69224F}" srcOrd="0" destOrd="0" presId="urn:microsoft.com/office/officeart/2008/layout/LinedList"/>
    <dgm:cxn modelId="{FAB7A4E3-3A8A-4DD4-B53B-AD8CBDB8DB2C}" type="presParOf" srcId="{6F7CCAA5-4AEA-43A0-8CF8-688C351E2BAD}" destId="{B46A0476-1510-4525-8A08-AF3D89C58442}" srcOrd="1" destOrd="0" presId="urn:microsoft.com/office/officeart/2008/layout/LinedList"/>
    <dgm:cxn modelId="{0CCF70E4-43E6-4CCB-8C62-58E756FB3FD7}" type="presParOf" srcId="{9B9595CD-F8EC-46B1-A33D-50E492B36317}" destId="{FB3E8A43-0195-4615-AFA1-DC95389B270D}" srcOrd="4" destOrd="0" presId="urn:microsoft.com/office/officeart/2008/layout/LinedList"/>
    <dgm:cxn modelId="{913CA477-5498-48B2-B36B-5A68DFFD4962}" type="presParOf" srcId="{9B9595CD-F8EC-46B1-A33D-50E492B36317}" destId="{7629C77D-D99D-481F-B384-F1CEE3D1DA5D}" srcOrd="5" destOrd="0" presId="urn:microsoft.com/office/officeart/2008/layout/LinedList"/>
    <dgm:cxn modelId="{FB8E7D09-18BF-4572-93D6-89F5FE745F99}" type="presParOf" srcId="{7629C77D-D99D-481F-B384-F1CEE3D1DA5D}" destId="{EAD97F79-AD86-4C19-9E21-4A088F2E3841}" srcOrd="0" destOrd="0" presId="urn:microsoft.com/office/officeart/2008/layout/LinedList"/>
    <dgm:cxn modelId="{4A571E5F-9BCA-428E-ABFA-2FBA5A75A326}" type="presParOf" srcId="{7629C77D-D99D-481F-B384-F1CEE3D1DA5D}" destId="{D113069D-B8B4-416F-8183-08701DA7DE8D}" srcOrd="1" destOrd="0" presId="urn:microsoft.com/office/officeart/2008/layout/LinedList"/>
    <dgm:cxn modelId="{3083DC35-00C3-4AA0-9597-12C497F8C77A}" type="presParOf" srcId="{9B9595CD-F8EC-46B1-A33D-50E492B36317}" destId="{1F2EE3F7-DB09-44E5-B9D6-0CE5229890F9}" srcOrd="6" destOrd="0" presId="urn:microsoft.com/office/officeart/2008/layout/LinedList"/>
    <dgm:cxn modelId="{8A8DF9A0-044F-4F2B-AA06-A5BDB8B2AF6B}" type="presParOf" srcId="{9B9595CD-F8EC-46B1-A33D-50E492B36317}" destId="{2599A299-AEB3-4933-AC47-B916923229E5}" srcOrd="7" destOrd="0" presId="urn:microsoft.com/office/officeart/2008/layout/LinedList"/>
    <dgm:cxn modelId="{9B543D6F-1BF6-49B9-A12A-0C40C6DE5B24}" type="presParOf" srcId="{2599A299-AEB3-4933-AC47-B916923229E5}" destId="{62EAB1D4-CC0A-4C55-B294-A8D84A00D8ED}" srcOrd="0" destOrd="0" presId="urn:microsoft.com/office/officeart/2008/layout/LinedList"/>
    <dgm:cxn modelId="{F26352DD-521D-45CF-9572-6E5C604147BB}" type="presParOf" srcId="{2599A299-AEB3-4933-AC47-B916923229E5}" destId="{A84CB0AA-4B6F-40F1-B276-8E2B64E04B50}" srcOrd="1" destOrd="0" presId="urn:microsoft.com/office/officeart/2008/layout/LinedList"/>
    <dgm:cxn modelId="{3D06D464-7006-4D74-B1DA-6A46370AC417}" type="presParOf" srcId="{9B9595CD-F8EC-46B1-A33D-50E492B36317}" destId="{02734469-527E-430D-ACD3-6DBC6EC25231}" srcOrd="8" destOrd="0" presId="urn:microsoft.com/office/officeart/2008/layout/LinedList"/>
    <dgm:cxn modelId="{E09FA923-EE07-4DE4-AF01-2C362FBE3C5E}" type="presParOf" srcId="{9B9595CD-F8EC-46B1-A33D-50E492B36317}" destId="{59896864-ABA2-40BB-B6A7-799EEF1ADA0C}" srcOrd="9" destOrd="0" presId="urn:microsoft.com/office/officeart/2008/layout/LinedList"/>
    <dgm:cxn modelId="{62ECF214-69D9-41D6-9C53-267945FB6F59}" type="presParOf" srcId="{59896864-ABA2-40BB-B6A7-799EEF1ADA0C}" destId="{E38551DF-D3AF-49A1-B993-B1E0515D06E9}" srcOrd="0" destOrd="0" presId="urn:microsoft.com/office/officeart/2008/layout/LinedList"/>
    <dgm:cxn modelId="{5747C9B9-B60C-449D-805F-63B8A4AAA3CD}" type="presParOf" srcId="{59896864-ABA2-40BB-B6A7-799EEF1ADA0C}" destId="{29FF6C87-4A66-4BB3-B278-0B9C981F4C75}" srcOrd="1" destOrd="0" presId="urn:microsoft.com/office/officeart/2008/layout/LinedList"/>
    <dgm:cxn modelId="{827D1541-64AC-439D-ACD6-4D3E90230751}" type="presParOf" srcId="{9B9595CD-F8EC-46B1-A33D-50E492B36317}" destId="{8B88BB76-8AC2-4E1A-9288-3D2754A46617}" srcOrd="10" destOrd="0" presId="urn:microsoft.com/office/officeart/2008/layout/LinedList"/>
    <dgm:cxn modelId="{E758E870-96E5-4EB9-92EE-EF74BFB988AF}" type="presParOf" srcId="{9B9595CD-F8EC-46B1-A33D-50E492B36317}" destId="{9F59601F-CCF2-44A0-ACDC-056DBB4B6F54}" srcOrd="11" destOrd="0" presId="urn:microsoft.com/office/officeart/2008/layout/LinedList"/>
    <dgm:cxn modelId="{BD7FEEB5-68A5-479C-985F-209732C8A397}" type="presParOf" srcId="{9F59601F-CCF2-44A0-ACDC-056DBB4B6F54}" destId="{EBC0A66E-E2EA-45EA-961E-5F157E373E04}" srcOrd="0" destOrd="0" presId="urn:microsoft.com/office/officeart/2008/layout/LinedList"/>
    <dgm:cxn modelId="{F0C4FACB-CAC4-44B3-B1B5-B38A2DB3A384}" type="presParOf" srcId="{9F59601F-CCF2-44A0-ACDC-056DBB4B6F54}" destId="{31821D27-7F2B-45A5-966E-0A9F74DF2506}" srcOrd="1" destOrd="0" presId="urn:microsoft.com/office/officeart/2008/layout/LinedList"/>
    <dgm:cxn modelId="{7894B654-E756-4E67-8111-5FAF37D0F15C}" type="presParOf" srcId="{9B9595CD-F8EC-46B1-A33D-50E492B36317}" destId="{6E7BD690-8BEA-4168-8D2F-4E12D9236825}" srcOrd="12" destOrd="0" presId="urn:microsoft.com/office/officeart/2008/layout/LinedList"/>
    <dgm:cxn modelId="{3BEFB369-F3FC-4CA6-A576-B464AC78B8C8}" type="presParOf" srcId="{9B9595CD-F8EC-46B1-A33D-50E492B36317}" destId="{CBF79164-A692-471A-81C8-86B8EF5E736B}" srcOrd="13" destOrd="0" presId="urn:microsoft.com/office/officeart/2008/layout/LinedList"/>
    <dgm:cxn modelId="{5972E311-6828-4C61-98F3-9BCFC6CDB007}" type="presParOf" srcId="{CBF79164-A692-471A-81C8-86B8EF5E736B}" destId="{DCBC723D-2545-45A2-8F97-CEEEC7C5F0DF}" srcOrd="0" destOrd="0" presId="urn:microsoft.com/office/officeart/2008/layout/LinedList"/>
    <dgm:cxn modelId="{58A28E14-3CD6-4A0B-8FA5-1AA80224871D}" type="presParOf" srcId="{CBF79164-A692-471A-81C8-86B8EF5E736B}" destId="{4A34EFC6-113E-4D37-8920-52E5A7015A92}" srcOrd="1" destOrd="0" presId="urn:microsoft.com/office/officeart/2008/layout/LinedList"/>
    <dgm:cxn modelId="{C3A0209C-118F-4B74-A97D-B026ED20DC4D}" type="presParOf" srcId="{9B9595CD-F8EC-46B1-A33D-50E492B36317}" destId="{43A1D27C-A3C4-41BC-B9C9-17B373BF8D55}" srcOrd="14" destOrd="0" presId="urn:microsoft.com/office/officeart/2008/layout/LinedList"/>
    <dgm:cxn modelId="{6ABCF2C6-1438-4141-8333-7438620D7448}" type="presParOf" srcId="{9B9595CD-F8EC-46B1-A33D-50E492B36317}" destId="{EF37137C-876F-43CE-B36A-6B6BCA57D29D}" srcOrd="15" destOrd="0" presId="urn:microsoft.com/office/officeart/2008/layout/LinedList"/>
    <dgm:cxn modelId="{F9F9311E-8C28-456F-A23F-5FC00D83D22E}" type="presParOf" srcId="{EF37137C-876F-43CE-B36A-6B6BCA57D29D}" destId="{1592FC6D-4BBC-467C-9651-A0FDC4CE344A}" srcOrd="0" destOrd="0" presId="urn:microsoft.com/office/officeart/2008/layout/LinedList"/>
    <dgm:cxn modelId="{2D583976-2927-4095-8F45-CD729D7AB982}" type="presParOf" srcId="{EF37137C-876F-43CE-B36A-6B6BCA57D29D}" destId="{92B80CAC-7A8E-4B91-B4DA-6391D50941A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697A5-6467-4C10-9CA0-AAC14A96E6B9}">
      <dsp:nvSpPr>
        <dsp:cNvPr id="0" name=""/>
        <dsp:cNvSpPr/>
      </dsp:nvSpPr>
      <dsp:spPr>
        <a:xfrm>
          <a:off x="0" y="96255"/>
          <a:ext cx="6628804" cy="155152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dirty="0">
              <a:solidFill>
                <a:schemeClr val="tx1"/>
              </a:solidFill>
            </a:rPr>
            <a:t>Develop the </a:t>
          </a:r>
          <a:r>
            <a:rPr lang="en-CA" sz="2300" b="1" kern="1200" dirty="0">
              <a:solidFill>
                <a:schemeClr val="tx1"/>
              </a:solidFill>
            </a:rPr>
            <a:t>economy</a:t>
          </a:r>
          <a:r>
            <a:rPr lang="en-CA" sz="2300" kern="1200" dirty="0">
              <a:solidFill>
                <a:schemeClr val="tx1"/>
              </a:solidFill>
            </a:rPr>
            <a:t> (i.e., the system by which a country or region produces, trades, and uses goods and services)</a:t>
          </a:r>
          <a:endParaRPr lang="en-US" sz="2300" kern="1200" dirty="0">
            <a:solidFill>
              <a:schemeClr val="tx1"/>
            </a:solidFill>
          </a:endParaRPr>
        </a:p>
      </dsp:txBody>
      <dsp:txXfrm>
        <a:off x="75739" y="171994"/>
        <a:ext cx="6477326" cy="1400051"/>
      </dsp:txXfrm>
    </dsp:sp>
    <dsp:sp modelId="{38758697-3508-4DD2-8827-EF373164F955}">
      <dsp:nvSpPr>
        <dsp:cNvPr id="0" name=""/>
        <dsp:cNvSpPr/>
      </dsp:nvSpPr>
      <dsp:spPr>
        <a:xfrm>
          <a:off x="0" y="1714025"/>
          <a:ext cx="6628804" cy="1551529"/>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dirty="0">
              <a:solidFill>
                <a:schemeClr val="tx1"/>
              </a:solidFill>
            </a:rPr>
            <a:t>Economic </a:t>
          </a:r>
          <a:r>
            <a:rPr lang="en-CA" sz="2300" i="1" kern="1200" dirty="0">
              <a:solidFill>
                <a:schemeClr val="tx1"/>
              </a:solidFill>
            </a:rPr>
            <a:t>development</a:t>
          </a:r>
          <a:r>
            <a:rPr lang="en-CA" sz="2300" kern="1200" dirty="0">
              <a:solidFill>
                <a:schemeClr val="tx1"/>
              </a:solidFill>
            </a:rPr>
            <a:t> depends on policy initiatives that affect a nation’s income and wealth leading to degrees of growth, progress, and prosperity.</a:t>
          </a:r>
          <a:endParaRPr lang="en-US" sz="2300" kern="1200" dirty="0">
            <a:solidFill>
              <a:schemeClr val="tx1"/>
            </a:solidFill>
          </a:endParaRPr>
        </a:p>
      </dsp:txBody>
      <dsp:txXfrm>
        <a:off x="75739" y="1789764"/>
        <a:ext cx="6477326" cy="1400051"/>
      </dsp:txXfrm>
    </dsp:sp>
    <dsp:sp modelId="{EE74815E-BBE3-4BD0-B5D2-502DC79E32B7}">
      <dsp:nvSpPr>
        <dsp:cNvPr id="0" name=""/>
        <dsp:cNvSpPr/>
      </dsp:nvSpPr>
      <dsp:spPr>
        <a:xfrm>
          <a:off x="0" y="3331795"/>
          <a:ext cx="6628804" cy="1551529"/>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dirty="0">
              <a:solidFill>
                <a:schemeClr val="tx1"/>
              </a:solidFill>
            </a:rPr>
            <a:t>Economic </a:t>
          </a:r>
          <a:r>
            <a:rPr lang="en-CA" sz="2300" i="1" kern="1200" dirty="0">
              <a:solidFill>
                <a:schemeClr val="tx1"/>
              </a:solidFill>
            </a:rPr>
            <a:t>growth</a:t>
          </a:r>
          <a:r>
            <a:rPr lang="en-CA" sz="2300" kern="1200" dirty="0">
              <a:solidFill>
                <a:schemeClr val="tx1"/>
              </a:solidFill>
            </a:rPr>
            <a:t> depends on people’s  capabilities related to </a:t>
          </a:r>
          <a:r>
            <a:rPr lang="en-CA" sz="2300" i="1" kern="1200" dirty="0">
              <a:solidFill>
                <a:schemeClr val="tx1"/>
              </a:solidFill>
            </a:rPr>
            <a:t>economic activities </a:t>
          </a:r>
          <a:r>
            <a:rPr lang="en-CA" sz="2300" kern="1200" dirty="0">
              <a:solidFill>
                <a:schemeClr val="tx1"/>
              </a:solidFill>
            </a:rPr>
            <a:t>— in other words, </a:t>
          </a:r>
          <a:r>
            <a:rPr lang="en-CA" sz="2300" b="1" kern="1200" dirty="0">
              <a:solidFill>
                <a:schemeClr val="tx1"/>
              </a:solidFill>
            </a:rPr>
            <a:t>human development</a:t>
          </a:r>
          <a:r>
            <a:rPr lang="en-CA" sz="2300" kern="1200" dirty="0">
              <a:solidFill>
                <a:schemeClr val="tx1"/>
              </a:solidFill>
            </a:rPr>
            <a:t>, which has two meanings.</a:t>
          </a:r>
          <a:endParaRPr lang="en-US" sz="2300" kern="1200" dirty="0">
            <a:solidFill>
              <a:schemeClr val="tx1"/>
            </a:solidFill>
          </a:endParaRPr>
        </a:p>
      </dsp:txBody>
      <dsp:txXfrm>
        <a:off x="75739" y="3407534"/>
        <a:ext cx="6477326" cy="1400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2CC90-8EEF-40F5-9F65-36B9D932E5B6}">
      <dsp:nvSpPr>
        <dsp:cNvPr id="0" name=""/>
        <dsp:cNvSpPr/>
      </dsp:nvSpPr>
      <dsp:spPr>
        <a:xfrm>
          <a:off x="0" y="0"/>
          <a:ext cx="9015461" cy="1461121"/>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CA" sz="5100" b="1" kern="1200" dirty="0">
              <a:solidFill>
                <a:schemeClr val="accent5">
                  <a:lumMod val="60000"/>
                  <a:lumOff val="40000"/>
                </a:schemeClr>
              </a:solidFill>
            </a:rPr>
            <a:t>Four Pillars of Sustainability</a:t>
          </a:r>
        </a:p>
      </dsp:txBody>
      <dsp:txXfrm>
        <a:off x="0" y="0"/>
        <a:ext cx="9015461" cy="1461121"/>
      </dsp:txXfrm>
    </dsp:sp>
    <dsp:sp modelId="{BB12A0EA-FC2F-48F5-93AF-90560E338527}">
      <dsp:nvSpPr>
        <dsp:cNvPr id="0" name=""/>
        <dsp:cNvSpPr/>
      </dsp:nvSpPr>
      <dsp:spPr>
        <a:xfrm>
          <a:off x="0" y="1461121"/>
          <a:ext cx="2253865" cy="3068355"/>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CA" sz="2300" b="1" kern="1200" dirty="0"/>
            <a:t>Social</a:t>
          </a:r>
        </a:p>
      </dsp:txBody>
      <dsp:txXfrm>
        <a:off x="0" y="1461121"/>
        <a:ext cx="2253865" cy="3068355"/>
      </dsp:txXfrm>
    </dsp:sp>
    <dsp:sp modelId="{C97C1192-AD19-4D64-93D9-44B3C360D8CD}">
      <dsp:nvSpPr>
        <dsp:cNvPr id="0" name=""/>
        <dsp:cNvSpPr/>
      </dsp:nvSpPr>
      <dsp:spPr>
        <a:xfrm>
          <a:off x="2253865" y="1461121"/>
          <a:ext cx="2253865" cy="3068355"/>
        </a:xfrm>
        <a:prstGeom prst="rect">
          <a:avLst/>
        </a:prstGeom>
        <a:solidFill>
          <a:schemeClr val="accent2">
            <a:hueOff val="-988095"/>
            <a:satOff val="4733"/>
            <a:lumOff val="437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CA" sz="2300" b="1" kern="1200" dirty="0"/>
            <a:t>Environmental</a:t>
          </a:r>
        </a:p>
      </dsp:txBody>
      <dsp:txXfrm>
        <a:off x="2253865" y="1461121"/>
        <a:ext cx="2253865" cy="3068355"/>
      </dsp:txXfrm>
    </dsp:sp>
    <dsp:sp modelId="{3D6407C3-7FA6-446C-8224-1B2795D6510D}">
      <dsp:nvSpPr>
        <dsp:cNvPr id="0" name=""/>
        <dsp:cNvSpPr/>
      </dsp:nvSpPr>
      <dsp:spPr>
        <a:xfrm>
          <a:off x="4507730" y="1461121"/>
          <a:ext cx="2253865" cy="3068355"/>
        </a:xfrm>
        <a:prstGeom prst="rect">
          <a:avLst/>
        </a:prstGeom>
        <a:solidFill>
          <a:schemeClr val="accent2">
            <a:hueOff val="-1976191"/>
            <a:satOff val="9467"/>
            <a:lumOff val="8758"/>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CA" sz="2300" b="1" kern="1200" dirty="0"/>
            <a:t>Economic</a:t>
          </a:r>
        </a:p>
      </dsp:txBody>
      <dsp:txXfrm>
        <a:off x="4507730" y="1461121"/>
        <a:ext cx="2253865" cy="3068355"/>
      </dsp:txXfrm>
    </dsp:sp>
    <dsp:sp modelId="{907ED0A6-7FA0-4C62-8AC1-1AF11C2DDF60}">
      <dsp:nvSpPr>
        <dsp:cNvPr id="0" name=""/>
        <dsp:cNvSpPr/>
      </dsp:nvSpPr>
      <dsp:spPr>
        <a:xfrm>
          <a:off x="6761595" y="1461121"/>
          <a:ext cx="2253865" cy="3068355"/>
        </a:xfrm>
        <a:prstGeom prst="rect">
          <a:avLst/>
        </a:prstGeom>
        <a:solidFill>
          <a:schemeClr val="accent2">
            <a:hueOff val="-2964286"/>
            <a:satOff val="14200"/>
            <a:lumOff val="1313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CA" sz="2300" b="1" kern="1200" dirty="0"/>
            <a:t>Cultural</a:t>
          </a:r>
        </a:p>
      </dsp:txBody>
      <dsp:txXfrm>
        <a:off x="6761595" y="1461121"/>
        <a:ext cx="2253865" cy="3068355"/>
      </dsp:txXfrm>
    </dsp:sp>
    <dsp:sp modelId="{DC238E48-5F93-4254-A452-74580518C519}">
      <dsp:nvSpPr>
        <dsp:cNvPr id="0" name=""/>
        <dsp:cNvSpPr/>
      </dsp:nvSpPr>
      <dsp:spPr>
        <a:xfrm>
          <a:off x="0" y="4529477"/>
          <a:ext cx="9015461" cy="340928"/>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77035-7B00-4D65-8676-1C5656CDDD0A}">
      <dsp:nvSpPr>
        <dsp:cNvPr id="0" name=""/>
        <dsp:cNvSpPr/>
      </dsp:nvSpPr>
      <dsp:spPr>
        <a:xfrm>
          <a:off x="0" y="360060"/>
          <a:ext cx="7219037" cy="106177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solidFill>
                <a:schemeClr val="tx1"/>
              </a:solidFill>
            </a:rPr>
            <a:t>Incorporate social innovations, and technologies into social development programs, so the latter promote well-being</a:t>
          </a:r>
          <a:endParaRPr lang="en-US" sz="2000" kern="1200" dirty="0">
            <a:solidFill>
              <a:schemeClr val="tx1"/>
            </a:solidFill>
          </a:endParaRPr>
        </a:p>
      </dsp:txBody>
      <dsp:txXfrm>
        <a:off x="51832" y="411892"/>
        <a:ext cx="7115373" cy="958111"/>
      </dsp:txXfrm>
    </dsp:sp>
    <dsp:sp modelId="{66742D35-FE29-41A4-A47C-5B9FF1E43487}">
      <dsp:nvSpPr>
        <dsp:cNvPr id="0" name=""/>
        <dsp:cNvSpPr/>
      </dsp:nvSpPr>
      <dsp:spPr>
        <a:xfrm>
          <a:off x="0" y="1479435"/>
          <a:ext cx="7219037" cy="1061775"/>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solidFill>
                <a:schemeClr val="tx1"/>
              </a:solidFill>
            </a:rPr>
            <a:t>Collaborative climate action and disaster risk management to bolster resilience</a:t>
          </a:r>
          <a:endParaRPr lang="en-US" sz="2000" kern="1200" dirty="0">
            <a:solidFill>
              <a:schemeClr val="tx1"/>
            </a:solidFill>
          </a:endParaRPr>
        </a:p>
      </dsp:txBody>
      <dsp:txXfrm>
        <a:off x="51832" y="1531267"/>
        <a:ext cx="7115373" cy="958111"/>
      </dsp:txXfrm>
    </dsp:sp>
    <dsp:sp modelId="{017BDEF5-2F0F-4C28-9589-D22B0C6B4785}">
      <dsp:nvSpPr>
        <dsp:cNvPr id="0" name=""/>
        <dsp:cNvSpPr/>
      </dsp:nvSpPr>
      <dsp:spPr>
        <a:xfrm>
          <a:off x="0" y="2598810"/>
          <a:ext cx="7219037" cy="1061775"/>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solidFill>
                <a:schemeClr val="tx1"/>
              </a:solidFill>
            </a:rPr>
            <a:t>Decent work, ecocultural livelihoods, and inclusive tourism  highlight reciprocal relationships between social systems and nature/ecosystems that contribute to justice and equity</a:t>
          </a:r>
          <a:endParaRPr lang="en-US" sz="2000" kern="1200" dirty="0">
            <a:solidFill>
              <a:schemeClr val="tx1"/>
            </a:solidFill>
          </a:endParaRPr>
        </a:p>
      </dsp:txBody>
      <dsp:txXfrm>
        <a:off x="51832" y="2650642"/>
        <a:ext cx="7115373" cy="958111"/>
      </dsp:txXfrm>
    </dsp:sp>
    <dsp:sp modelId="{1CDA409F-FD7E-48D8-BE74-9B91D0080A35}">
      <dsp:nvSpPr>
        <dsp:cNvPr id="0" name=""/>
        <dsp:cNvSpPr/>
      </dsp:nvSpPr>
      <dsp:spPr>
        <a:xfrm>
          <a:off x="0" y="3718186"/>
          <a:ext cx="7219037" cy="1061775"/>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solidFill>
                <a:schemeClr val="tx1"/>
              </a:solidFill>
            </a:rPr>
            <a:t>Social and ecological determinants of health (i.e., social and ecological factors are connected to health and well-being)</a:t>
          </a:r>
          <a:endParaRPr lang="en-US" sz="2000" kern="1200" dirty="0">
            <a:solidFill>
              <a:schemeClr val="tx1"/>
            </a:solidFill>
          </a:endParaRPr>
        </a:p>
      </dsp:txBody>
      <dsp:txXfrm>
        <a:off x="51832" y="3770018"/>
        <a:ext cx="7115373" cy="958111"/>
      </dsp:txXfrm>
    </dsp:sp>
    <dsp:sp modelId="{3880071F-A6A3-44F6-9084-D24F83AF2429}">
      <dsp:nvSpPr>
        <dsp:cNvPr id="0" name=""/>
        <dsp:cNvSpPr/>
      </dsp:nvSpPr>
      <dsp:spPr>
        <a:xfrm>
          <a:off x="0" y="4837561"/>
          <a:ext cx="7219037" cy="1061775"/>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CA" sz="2000" kern="1200" dirty="0">
              <a:solidFill>
                <a:schemeClr val="tx1"/>
              </a:solidFill>
            </a:rPr>
            <a:t>Food and nutrition systems for human ecological well-being (based on home economics’ human ecological perspective)</a:t>
          </a:r>
          <a:endParaRPr lang="en-US" sz="2000" kern="1200" dirty="0">
            <a:solidFill>
              <a:schemeClr val="tx1"/>
            </a:solidFill>
          </a:endParaRPr>
        </a:p>
      </dsp:txBody>
      <dsp:txXfrm>
        <a:off x="51832" y="4889393"/>
        <a:ext cx="7115373" cy="9581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9204A-E6B5-4AE5-B617-E1437779D1F7}">
      <dsp:nvSpPr>
        <dsp:cNvPr id="0" name=""/>
        <dsp:cNvSpPr/>
      </dsp:nvSpPr>
      <dsp:spPr>
        <a:xfrm>
          <a:off x="0" y="0"/>
          <a:ext cx="10363451"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FDF6DF-FD1B-427A-B3E9-F7213CD9FC00}">
      <dsp:nvSpPr>
        <dsp:cNvPr id="0" name=""/>
        <dsp:cNvSpPr/>
      </dsp:nvSpPr>
      <dsp:spPr>
        <a:xfrm>
          <a:off x="0" y="0"/>
          <a:ext cx="10363451" cy="128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dirty="0">
              <a:solidFill>
                <a:srgbClr val="0070C0"/>
              </a:solidFill>
            </a:rPr>
            <a:t>Late 1980s </a:t>
          </a:r>
        </a:p>
        <a:p>
          <a:pPr marL="0" lvl="0" indent="0" algn="l" defTabSz="711200">
            <a:lnSpc>
              <a:spcPct val="90000"/>
            </a:lnSpc>
            <a:spcBef>
              <a:spcPct val="0"/>
            </a:spcBef>
            <a:spcAft>
              <a:spcPct val="35000"/>
            </a:spcAft>
            <a:buNone/>
          </a:pPr>
          <a:r>
            <a:rPr lang="en-CA" sz="1600" kern="1200" dirty="0"/>
            <a:t>Nicolescu’s (Romanian theoretical quantum physicist) </a:t>
          </a:r>
          <a:r>
            <a:rPr lang="en-CA" sz="1600" b="1" kern="1200" dirty="0"/>
            <a:t>methodology</a:t>
          </a:r>
          <a:r>
            <a:rPr lang="en-CA" sz="1600" kern="1200" dirty="0"/>
            <a:t> for creating holistic and integrated knowledge informed by 3 philosophical axioms: (a) multiple levels of Reality (subjective and objective) mediated by the Hidden Third; (b) complex, embodied, and emergent knowledge; and (c) inclusive and complexity logics (some people add transdisciplinary values – axiology)</a:t>
          </a:r>
        </a:p>
      </dsp:txBody>
      <dsp:txXfrm>
        <a:off x="0" y="0"/>
        <a:ext cx="10363451" cy="1283034"/>
      </dsp:txXfrm>
    </dsp:sp>
    <dsp:sp modelId="{948A4FA9-7204-49DB-83B1-33F7866A1EB8}">
      <dsp:nvSpPr>
        <dsp:cNvPr id="0" name=""/>
        <dsp:cNvSpPr/>
      </dsp:nvSpPr>
      <dsp:spPr>
        <a:xfrm>
          <a:off x="0" y="1283034"/>
          <a:ext cx="10363451"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3F2D31-9383-44DE-A709-5CF39D2DE194}">
      <dsp:nvSpPr>
        <dsp:cNvPr id="0" name=""/>
        <dsp:cNvSpPr/>
      </dsp:nvSpPr>
      <dsp:spPr>
        <a:xfrm>
          <a:off x="0" y="1283034"/>
          <a:ext cx="10363451" cy="128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dirty="0">
              <a:solidFill>
                <a:srgbClr val="0070C0"/>
              </a:solidFill>
            </a:rPr>
            <a:t>2001</a:t>
          </a:r>
          <a:r>
            <a:rPr lang="en-CA" sz="1600" kern="1200" dirty="0"/>
            <a:t> </a:t>
          </a:r>
        </a:p>
        <a:p>
          <a:pPr marL="0" lvl="0" indent="0" algn="l" defTabSz="711200">
            <a:lnSpc>
              <a:spcPct val="90000"/>
            </a:lnSpc>
            <a:spcBef>
              <a:spcPct val="0"/>
            </a:spcBef>
            <a:spcAft>
              <a:spcPct val="35000"/>
            </a:spcAft>
            <a:buNone/>
          </a:pPr>
          <a:r>
            <a:rPr lang="en-CA" sz="1600" kern="1200" dirty="0"/>
            <a:t>Zurich </a:t>
          </a:r>
          <a:r>
            <a:rPr lang="en-CA" sz="1600" b="1" kern="1200" dirty="0"/>
            <a:t>pragmatic</a:t>
          </a:r>
          <a:r>
            <a:rPr lang="en-CA" sz="1600" kern="1200" dirty="0"/>
            <a:t> </a:t>
          </a:r>
          <a:r>
            <a:rPr lang="en-CA" sz="1600" b="1" kern="1200" dirty="0"/>
            <a:t>approach</a:t>
          </a:r>
          <a:r>
            <a:rPr lang="en-CA" sz="1600" kern="1200" dirty="0"/>
            <a:t> (solidified at a conference) of doing science with society aided by technology and drawing on already-existing Mode 2 knowledge production and postnormal science</a:t>
          </a:r>
          <a:endParaRPr lang="en-US" sz="1600" kern="1200" dirty="0"/>
        </a:p>
      </dsp:txBody>
      <dsp:txXfrm>
        <a:off x="0" y="1283034"/>
        <a:ext cx="10363451" cy="1283034"/>
      </dsp:txXfrm>
    </dsp:sp>
    <dsp:sp modelId="{964F2F70-CD65-47DD-8AC1-659306729608}">
      <dsp:nvSpPr>
        <dsp:cNvPr id="0" name=""/>
        <dsp:cNvSpPr/>
      </dsp:nvSpPr>
      <dsp:spPr>
        <a:xfrm>
          <a:off x="0" y="2566069"/>
          <a:ext cx="10363451"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63637-EB7D-4A81-BB43-85ED3810E43C}">
      <dsp:nvSpPr>
        <dsp:cNvPr id="0" name=""/>
        <dsp:cNvSpPr/>
      </dsp:nvSpPr>
      <dsp:spPr>
        <a:xfrm>
          <a:off x="0" y="2566069"/>
          <a:ext cx="10363451" cy="128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dirty="0">
              <a:solidFill>
                <a:srgbClr val="0070C0"/>
              </a:solidFill>
            </a:rPr>
            <a:t>1990s Russian language with 2020s English translation</a:t>
          </a:r>
        </a:p>
        <a:p>
          <a:pPr marL="0" lvl="0" indent="0" algn="l" defTabSz="711200">
            <a:lnSpc>
              <a:spcPct val="90000"/>
            </a:lnSpc>
            <a:spcBef>
              <a:spcPct val="0"/>
            </a:spcBef>
            <a:spcAft>
              <a:spcPct val="35000"/>
            </a:spcAft>
            <a:buNone/>
          </a:pPr>
          <a:r>
            <a:rPr lang="en-CA" sz="1600" kern="1200" dirty="0">
              <a:solidFill>
                <a:schemeClr val="tx1"/>
              </a:solidFill>
            </a:rPr>
            <a:t>Russian philosopher framed </a:t>
          </a:r>
          <a:r>
            <a:rPr lang="en-CA" sz="1600" kern="1200" dirty="0"/>
            <a:t>TD as a new </a:t>
          </a:r>
          <a:r>
            <a:rPr lang="en-CA" sz="1600" b="1" kern="1200" dirty="0"/>
            <a:t>metadiscipline </a:t>
          </a:r>
          <a:r>
            <a:rPr lang="en-CA" sz="1600" b="0" kern="1200" dirty="0"/>
            <a:t>that trains </a:t>
          </a:r>
          <a:r>
            <a:rPr lang="en-CA" sz="1600" b="0" i="1" kern="1200" dirty="0"/>
            <a:t>systems transdisciplinary generalists</a:t>
          </a:r>
          <a:r>
            <a:rPr lang="en-CA" sz="1600" b="0" kern="1200" dirty="0"/>
            <a:t> to use a specially developed </a:t>
          </a:r>
          <a:r>
            <a:rPr lang="en-CA" sz="1600" b="1" kern="1200" dirty="0"/>
            <a:t>Unicentric philosophy </a:t>
          </a:r>
          <a:r>
            <a:rPr lang="en-CA" sz="1600" b="0" kern="1200" dirty="0"/>
            <a:t>to address the essence that threads through everything (rather than holism)</a:t>
          </a:r>
          <a:endParaRPr lang="en-US" sz="1600" kern="1200" dirty="0"/>
        </a:p>
      </dsp:txBody>
      <dsp:txXfrm>
        <a:off x="0" y="2566069"/>
        <a:ext cx="10363451" cy="1283034"/>
      </dsp:txXfrm>
    </dsp:sp>
    <dsp:sp modelId="{06B9EF6C-2B8C-469D-8AF1-4521A98B2E7A}">
      <dsp:nvSpPr>
        <dsp:cNvPr id="0" name=""/>
        <dsp:cNvSpPr/>
      </dsp:nvSpPr>
      <dsp:spPr>
        <a:xfrm>
          <a:off x="0" y="3849104"/>
          <a:ext cx="10363451"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69D63C-4E36-496D-B7E5-6AFEF092AB56}">
      <dsp:nvSpPr>
        <dsp:cNvPr id="0" name=""/>
        <dsp:cNvSpPr/>
      </dsp:nvSpPr>
      <dsp:spPr>
        <a:xfrm>
          <a:off x="0" y="3849104"/>
          <a:ext cx="10363451" cy="128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kern="1200" dirty="0">
              <a:solidFill>
                <a:srgbClr val="0070C0"/>
              </a:solidFill>
            </a:rPr>
            <a:t>2011 onward (still evolving)</a:t>
          </a:r>
        </a:p>
        <a:p>
          <a:pPr marL="0" lvl="0" indent="0" algn="l" defTabSz="711200">
            <a:lnSpc>
              <a:spcPct val="90000"/>
            </a:lnSpc>
            <a:spcBef>
              <a:spcPct val="0"/>
            </a:spcBef>
            <a:spcAft>
              <a:spcPct val="35000"/>
            </a:spcAft>
            <a:buNone/>
          </a:pPr>
          <a:r>
            <a:rPr lang="en-CA" sz="1600" kern="1200" dirty="0"/>
            <a:t>Brazilian TD </a:t>
          </a:r>
          <a:r>
            <a:rPr lang="en-CA" sz="1600" b="1" kern="1200" dirty="0"/>
            <a:t>theory</a:t>
          </a:r>
          <a:r>
            <a:rPr lang="en-CA" sz="1600" kern="1200" dirty="0"/>
            <a:t> for public administrators and policy makers to create feasible, rational, reasonable, and intuitive public policy through a dialogue of opposites leading to holism  </a:t>
          </a:r>
          <a:endParaRPr lang="en-US" sz="1600" kern="1200" dirty="0"/>
        </a:p>
      </dsp:txBody>
      <dsp:txXfrm>
        <a:off x="0" y="3849104"/>
        <a:ext cx="10363451" cy="1283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C533D-EB9C-4BF6-9B1B-58268FAA11DC}">
      <dsp:nvSpPr>
        <dsp:cNvPr id="0" name=""/>
        <dsp:cNvSpPr/>
      </dsp:nvSpPr>
      <dsp:spPr>
        <a:xfrm>
          <a:off x="0" y="1649"/>
          <a:ext cx="8596668" cy="7027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C9C0B7-FF1B-4C16-A164-DCC8455FD27E}">
      <dsp:nvSpPr>
        <dsp:cNvPr id="0" name=""/>
        <dsp:cNvSpPr/>
      </dsp:nvSpPr>
      <dsp:spPr>
        <a:xfrm>
          <a:off x="212574" y="159762"/>
          <a:ext cx="386498" cy="3864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014A1B-75C7-412D-83A8-D7A30B34499A}">
      <dsp:nvSpPr>
        <dsp:cNvPr id="0" name=""/>
        <dsp:cNvSpPr/>
      </dsp:nvSpPr>
      <dsp:spPr>
        <a:xfrm>
          <a:off x="811646" y="1649"/>
          <a:ext cx="7785021" cy="702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372" tIns="74372" rIns="74372" bIns="74372" numCol="1" spcCol="1270" anchor="ctr" anchorCtr="0">
          <a:noAutofit/>
        </a:bodyPr>
        <a:lstStyle/>
        <a:p>
          <a:pPr marL="0" lvl="0" indent="0" algn="l" defTabSz="800100">
            <a:lnSpc>
              <a:spcPct val="100000"/>
            </a:lnSpc>
            <a:spcBef>
              <a:spcPct val="0"/>
            </a:spcBef>
            <a:spcAft>
              <a:spcPct val="35000"/>
            </a:spcAft>
            <a:buNone/>
          </a:pPr>
          <a:r>
            <a:rPr lang="en-CA" sz="1800" kern="1200" dirty="0"/>
            <a:t>Deal with </a:t>
          </a:r>
          <a:r>
            <a:rPr lang="en-CA" sz="1800" kern="1200" dirty="0">
              <a:solidFill>
                <a:srgbClr val="2A96BC"/>
              </a:solidFill>
            </a:rPr>
            <a:t>complexity</a:t>
          </a:r>
          <a:endParaRPr lang="en-US" sz="1800" kern="1200" dirty="0">
            <a:solidFill>
              <a:srgbClr val="2A96BC"/>
            </a:solidFill>
          </a:endParaRPr>
        </a:p>
      </dsp:txBody>
      <dsp:txXfrm>
        <a:off x="811646" y="1649"/>
        <a:ext cx="7785021" cy="702724"/>
      </dsp:txXfrm>
    </dsp:sp>
    <dsp:sp modelId="{7D3D3E3F-036E-4DE0-A8FF-228799251CED}">
      <dsp:nvSpPr>
        <dsp:cNvPr id="0" name=""/>
        <dsp:cNvSpPr/>
      </dsp:nvSpPr>
      <dsp:spPr>
        <a:xfrm>
          <a:off x="0" y="880054"/>
          <a:ext cx="8596668" cy="7027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B8C9B0-A6AC-43D3-9399-3FBB1921D989}">
      <dsp:nvSpPr>
        <dsp:cNvPr id="0" name=""/>
        <dsp:cNvSpPr/>
      </dsp:nvSpPr>
      <dsp:spPr>
        <a:xfrm>
          <a:off x="212574" y="1038167"/>
          <a:ext cx="386498" cy="3864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887633-49DA-4406-94AB-B92C072F00D1}">
      <dsp:nvSpPr>
        <dsp:cNvPr id="0" name=""/>
        <dsp:cNvSpPr/>
      </dsp:nvSpPr>
      <dsp:spPr>
        <a:xfrm>
          <a:off x="811646" y="880054"/>
          <a:ext cx="7785021" cy="702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372" tIns="74372" rIns="74372" bIns="74372" numCol="1" spcCol="1270" anchor="ctr" anchorCtr="0">
          <a:noAutofit/>
        </a:bodyPr>
        <a:lstStyle/>
        <a:p>
          <a:pPr marL="0" lvl="0" indent="0" algn="l" defTabSz="800100">
            <a:lnSpc>
              <a:spcPct val="100000"/>
            </a:lnSpc>
            <a:spcBef>
              <a:spcPct val="0"/>
            </a:spcBef>
            <a:spcAft>
              <a:spcPct val="35000"/>
            </a:spcAft>
            <a:buNone/>
          </a:pPr>
          <a:r>
            <a:rPr lang="en-CA" sz="1800" kern="1200" dirty="0"/>
            <a:t>Focus on </a:t>
          </a:r>
          <a:r>
            <a:rPr lang="en-CA" sz="1800" kern="1200" dirty="0">
              <a:solidFill>
                <a:srgbClr val="2A96BC"/>
              </a:solidFill>
            </a:rPr>
            <a:t>patterns</a:t>
          </a:r>
          <a:endParaRPr lang="en-US" sz="1800" kern="1200" dirty="0">
            <a:solidFill>
              <a:srgbClr val="2A96BC"/>
            </a:solidFill>
          </a:endParaRPr>
        </a:p>
      </dsp:txBody>
      <dsp:txXfrm>
        <a:off x="811646" y="880054"/>
        <a:ext cx="7785021" cy="702724"/>
      </dsp:txXfrm>
    </dsp:sp>
    <dsp:sp modelId="{70258719-3D31-4D63-B112-FC90FCA5CECE}">
      <dsp:nvSpPr>
        <dsp:cNvPr id="0" name=""/>
        <dsp:cNvSpPr/>
      </dsp:nvSpPr>
      <dsp:spPr>
        <a:xfrm>
          <a:off x="0" y="1758460"/>
          <a:ext cx="8596668" cy="7027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4062B9-1405-4EA3-B4AA-2C281298E23F}">
      <dsp:nvSpPr>
        <dsp:cNvPr id="0" name=""/>
        <dsp:cNvSpPr/>
      </dsp:nvSpPr>
      <dsp:spPr>
        <a:xfrm>
          <a:off x="212574" y="1916573"/>
          <a:ext cx="386498" cy="3864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A82C5F-8C9F-462B-B8C2-601BD39B3B0D}">
      <dsp:nvSpPr>
        <dsp:cNvPr id="0" name=""/>
        <dsp:cNvSpPr/>
      </dsp:nvSpPr>
      <dsp:spPr>
        <a:xfrm>
          <a:off x="811646" y="1758460"/>
          <a:ext cx="7785021" cy="702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372" tIns="74372" rIns="74372" bIns="74372" numCol="1" spcCol="1270" anchor="ctr" anchorCtr="0">
          <a:noAutofit/>
        </a:bodyPr>
        <a:lstStyle/>
        <a:p>
          <a:pPr marL="0" lvl="0" indent="0" algn="l" defTabSz="800100">
            <a:lnSpc>
              <a:spcPct val="100000"/>
            </a:lnSpc>
            <a:spcBef>
              <a:spcPct val="0"/>
            </a:spcBef>
            <a:spcAft>
              <a:spcPct val="35000"/>
            </a:spcAft>
            <a:buNone/>
          </a:pPr>
          <a:r>
            <a:rPr lang="en-CA" sz="1800" kern="1200" dirty="0"/>
            <a:t>Appreciate </a:t>
          </a:r>
          <a:r>
            <a:rPr lang="en-CA" sz="1800" kern="1200" dirty="0">
              <a:solidFill>
                <a:srgbClr val="2A96BC"/>
              </a:solidFill>
            </a:rPr>
            <a:t>intellectual fusion</a:t>
          </a:r>
          <a:endParaRPr lang="en-US" sz="1800" kern="1200" dirty="0">
            <a:solidFill>
              <a:srgbClr val="2A96BC"/>
            </a:solidFill>
          </a:endParaRPr>
        </a:p>
      </dsp:txBody>
      <dsp:txXfrm>
        <a:off x="811646" y="1758460"/>
        <a:ext cx="7785021" cy="702724"/>
      </dsp:txXfrm>
    </dsp:sp>
    <dsp:sp modelId="{02DF7CF0-BE52-4D1D-ADA0-268EA37420F8}">
      <dsp:nvSpPr>
        <dsp:cNvPr id="0" name=""/>
        <dsp:cNvSpPr/>
      </dsp:nvSpPr>
      <dsp:spPr>
        <a:xfrm>
          <a:off x="0" y="2636865"/>
          <a:ext cx="8596668" cy="7027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CC16B-3D32-4D4C-ADD0-E2DB508E716E}">
      <dsp:nvSpPr>
        <dsp:cNvPr id="0" name=""/>
        <dsp:cNvSpPr/>
      </dsp:nvSpPr>
      <dsp:spPr>
        <a:xfrm>
          <a:off x="212574" y="2794978"/>
          <a:ext cx="386498" cy="3864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80057D-D02C-4A22-BAA5-3DB8B5693684}">
      <dsp:nvSpPr>
        <dsp:cNvPr id="0" name=""/>
        <dsp:cNvSpPr/>
      </dsp:nvSpPr>
      <dsp:spPr>
        <a:xfrm>
          <a:off x="811646" y="2636865"/>
          <a:ext cx="7785021" cy="702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372" tIns="74372" rIns="74372" bIns="74372" numCol="1" spcCol="1270" anchor="ctr" anchorCtr="0">
          <a:noAutofit/>
        </a:bodyPr>
        <a:lstStyle/>
        <a:p>
          <a:pPr marL="0" lvl="0" indent="0" algn="l" defTabSz="800100">
            <a:lnSpc>
              <a:spcPct val="100000"/>
            </a:lnSpc>
            <a:spcBef>
              <a:spcPct val="0"/>
            </a:spcBef>
            <a:spcAft>
              <a:spcPct val="35000"/>
            </a:spcAft>
            <a:buNone/>
          </a:pPr>
          <a:r>
            <a:rPr lang="en-CA" sz="1800" kern="1200" dirty="0"/>
            <a:t>Respect, expect, and accommodate </a:t>
          </a:r>
          <a:r>
            <a:rPr lang="en-CA" sz="1800" kern="1200" dirty="0">
              <a:solidFill>
                <a:srgbClr val="2A96BC"/>
              </a:solidFill>
            </a:rPr>
            <a:t>contradictions, antagonisms, resistance, and closed mindedness</a:t>
          </a:r>
          <a:r>
            <a:rPr lang="en-CA" sz="1800" kern="1200" dirty="0"/>
            <a:t> and anticipate </a:t>
          </a:r>
          <a:r>
            <a:rPr lang="en-CA" sz="1800" kern="1200" dirty="0">
              <a:solidFill>
                <a:srgbClr val="2A96BC"/>
              </a:solidFill>
            </a:rPr>
            <a:t>emergence</a:t>
          </a:r>
          <a:endParaRPr lang="en-US" sz="1800" kern="1200" dirty="0">
            <a:solidFill>
              <a:srgbClr val="2A96BC"/>
            </a:solidFill>
          </a:endParaRPr>
        </a:p>
      </dsp:txBody>
      <dsp:txXfrm>
        <a:off x="811646" y="2636865"/>
        <a:ext cx="7785021" cy="702724"/>
      </dsp:txXfrm>
    </dsp:sp>
    <dsp:sp modelId="{5786469C-6911-4B63-9F6B-BB242418A95E}">
      <dsp:nvSpPr>
        <dsp:cNvPr id="0" name=""/>
        <dsp:cNvSpPr/>
      </dsp:nvSpPr>
      <dsp:spPr>
        <a:xfrm>
          <a:off x="0" y="3515271"/>
          <a:ext cx="8596668" cy="7027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07E01D-1A38-4FFC-9FD5-AB35A0C0F7D0}">
      <dsp:nvSpPr>
        <dsp:cNvPr id="0" name=""/>
        <dsp:cNvSpPr/>
      </dsp:nvSpPr>
      <dsp:spPr>
        <a:xfrm>
          <a:off x="212574" y="3673383"/>
          <a:ext cx="386498" cy="3864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14247E-B040-4A6D-9977-EED40DEA5585}">
      <dsp:nvSpPr>
        <dsp:cNvPr id="0" name=""/>
        <dsp:cNvSpPr/>
      </dsp:nvSpPr>
      <dsp:spPr>
        <a:xfrm>
          <a:off x="811646" y="3515271"/>
          <a:ext cx="7785021" cy="702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372" tIns="74372" rIns="74372" bIns="74372" numCol="1" spcCol="1270" anchor="ctr" anchorCtr="0">
          <a:noAutofit/>
        </a:bodyPr>
        <a:lstStyle/>
        <a:p>
          <a:pPr marL="0" lvl="0" indent="0" algn="l" defTabSz="800100">
            <a:lnSpc>
              <a:spcPct val="100000"/>
            </a:lnSpc>
            <a:spcBef>
              <a:spcPct val="0"/>
            </a:spcBef>
            <a:spcAft>
              <a:spcPct val="35000"/>
            </a:spcAft>
            <a:buNone/>
          </a:pPr>
          <a:r>
            <a:rPr lang="en-CA" sz="1800" kern="1200" dirty="0"/>
            <a:t>Apply </a:t>
          </a:r>
          <a:r>
            <a:rPr lang="en-CA" sz="1800" kern="1200" dirty="0">
              <a:solidFill>
                <a:srgbClr val="2A96BC"/>
              </a:solidFill>
            </a:rPr>
            <a:t>inclusive</a:t>
          </a:r>
          <a:r>
            <a:rPr lang="en-CA" sz="1800" kern="1200" dirty="0"/>
            <a:t> logic and </a:t>
          </a:r>
          <a:r>
            <a:rPr lang="en-CA" sz="1800" kern="1200" dirty="0">
              <a:solidFill>
                <a:srgbClr val="2A96BC"/>
              </a:solidFill>
            </a:rPr>
            <a:t>complexity</a:t>
          </a:r>
          <a:r>
            <a:rPr lang="en-CA" sz="1800" kern="1200" dirty="0"/>
            <a:t> logic (not just exclusive deductive or inductive logics)</a:t>
          </a:r>
          <a:endParaRPr lang="en-US" sz="1800" kern="1200" dirty="0"/>
        </a:p>
      </dsp:txBody>
      <dsp:txXfrm>
        <a:off x="811646" y="3515271"/>
        <a:ext cx="7785021" cy="702724"/>
      </dsp:txXfrm>
    </dsp:sp>
    <dsp:sp modelId="{423A0A21-7375-4DC9-8CA6-AC630AE4F566}">
      <dsp:nvSpPr>
        <dsp:cNvPr id="0" name=""/>
        <dsp:cNvSpPr/>
      </dsp:nvSpPr>
      <dsp:spPr>
        <a:xfrm>
          <a:off x="0" y="4393676"/>
          <a:ext cx="8596668" cy="7027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FB4529-5196-47FF-B38D-261256673867}">
      <dsp:nvSpPr>
        <dsp:cNvPr id="0" name=""/>
        <dsp:cNvSpPr/>
      </dsp:nvSpPr>
      <dsp:spPr>
        <a:xfrm>
          <a:off x="212574" y="4551789"/>
          <a:ext cx="386498" cy="38649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328780-7207-49DC-A079-0B2300D5008A}">
      <dsp:nvSpPr>
        <dsp:cNvPr id="0" name=""/>
        <dsp:cNvSpPr/>
      </dsp:nvSpPr>
      <dsp:spPr>
        <a:xfrm>
          <a:off x="811646" y="4393676"/>
          <a:ext cx="7785021" cy="702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372" tIns="74372" rIns="74372" bIns="74372" numCol="1" spcCol="1270" anchor="ctr" anchorCtr="0">
          <a:noAutofit/>
        </a:bodyPr>
        <a:lstStyle/>
        <a:p>
          <a:pPr marL="0" lvl="0" indent="0" algn="l" defTabSz="800100">
            <a:lnSpc>
              <a:spcPct val="100000"/>
            </a:lnSpc>
            <a:spcBef>
              <a:spcPct val="0"/>
            </a:spcBef>
            <a:spcAft>
              <a:spcPct val="35000"/>
            </a:spcAft>
            <a:buNone/>
          </a:pPr>
          <a:r>
            <a:rPr lang="en-CA" sz="1800" kern="1200" dirty="0"/>
            <a:t>Seek transdisciplinary </a:t>
          </a:r>
          <a:r>
            <a:rPr lang="en-CA" sz="1800" kern="1200" dirty="0">
              <a:solidFill>
                <a:srgbClr val="2A96BC"/>
              </a:solidFill>
            </a:rPr>
            <a:t>values</a:t>
          </a:r>
          <a:r>
            <a:rPr lang="en-CA" sz="1800" kern="1200" dirty="0"/>
            <a:t> that supersede individuals’ values</a:t>
          </a:r>
          <a:endParaRPr lang="en-US" sz="1800" kern="1200" dirty="0"/>
        </a:p>
      </dsp:txBody>
      <dsp:txXfrm>
        <a:off x="811646" y="4393676"/>
        <a:ext cx="7785021" cy="7027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0CB6-0DD2-43DC-A96B-91C682E4AA83}">
      <dsp:nvSpPr>
        <dsp:cNvPr id="0" name=""/>
        <dsp:cNvSpPr/>
      </dsp:nvSpPr>
      <dsp:spPr>
        <a:xfrm>
          <a:off x="0" y="50668"/>
          <a:ext cx="4378152" cy="27799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solidFill>
                <a:schemeClr val="tx1"/>
              </a:solidFill>
            </a:rPr>
            <a:t>Compared to </a:t>
          </a:r>
          <a:r>
            <a:rPr lang="en-CA" sz="2200" b="1" kern="1200" dirty="0">
              <a:solidFill>
                <a:schemeClr val="tx1"/>
              </a:solidFill>
            </a:rPr>
            <a:t>complicated</a:t>
          </a:r>
          <a:r>
            <a:rPr lang="en-CA" sz="2200" kern="1200" dirty="0">
              <a:solidFill>
                <a:schemeClr val="tx1"/>
              </a:solidFill>
            </a:rPr>
            <a:t>, which is intricate and detailed and </a:t>
          </a:r>
          <a:r>
            <a:rPr lang="en-CA" sz="2200" b="1" kern="1200" dirty="0">
              <a:solidFill>
                <a:srgbClr val="C00000"/>
              </a:solidFill>
            </a:rPr>
            <a:t>static</a:t>
          </a:r>
          <a:r>
            <a:rPr lang="en-CA" sz="2200" kern="1200" dirty="0">
              <a:solidFill>
                <a:schemeClr val="tx1"/>
              </a:solidFill>
            </a:rPr>
            <a:t>, </a:t>
          </a:r>
          <a:r>
            <a:rPr lang="en-CA" sz="2200" b="1" kern="1200" dirty="0">
              <a:solidFill>
                <a:schemeClr val="tx1"/>
              </a:solidFill>
            </a:rPr>
            <a:t>complexity</a:t>
          </a:r>
          <a:r>
            <a:rPr lang="en-CA" sz="2200" kern="1200" dirty="0">
              <a:solidFill>
                <a:schemeClr val="tx1"/>
              </a:solidFill>
            </a:rPr>
            <a:t> is intricate and detailed and </a:t>
          </a:r>
          <a:r>
            <a:rPr lang="en-CA" sz="2200" b="1" kern="1200" dirty="0">
              <a:solidFill>
                <a:srgbClr val="C00000"/>
              </a:solidFill>
            </a:rPr>
            <a:t>emergent</a:t>
          </a:r>
          <a:r>
            <a:rPr lang="en-CA" sz="2200" kern="1200" dirty="0">
              <a:solidFill>
                <a:schemeClr val="tx1"/>
              </a:solidFill>
            </a:rPr>
            <a:t> (continually coming into existence) with </a:t>
          </a:r>
          <a:r>
            <a:rPr lang="en-CA" sz="2200" b="1" kern="1200" dirty="0">
              <a:solidFill>
                <a:srgbClr val="C00000"/>
              </a:solidFill>
            </a:rPr>
            <a:t>evolving</a:t>
          </a:r>
          <a:r>
            <a:rPr lang="en-CA" sz="2200" kern="1200" dirty="0">
              <a:solidFill>
                <a:schemeClr val="tx1"/>
              </a:solidFill>
            </a:rPr>
            <a:t> connections, patterns, structures, and properties</a:t>
          </a:r>
          <a:r>
            <a:rPr lang="en-CA" sz="2200" kern="1200" dirty="0"/>
            <a:t>. </a:t>
          </a:r>
          <a:endParaRPr lang="en-US" sz="2200" kern="1200" dirty="0"/>
        </a:p>
      </dsp:txBody>
      <dsp:txXfrm>
        <a:off x="135705" y="186373"/>
        <a:ext cx="4106742" cy="2508510"/>
      </dsp:txXfrm>
    </dsp:sp>
    <dsp:sp modelId="{084275F5-FAD4-482B-AF62-5FDFA69EEBC0}">
      <dsp:nvSpPr>
        <dsp:cNvPr id="0" name=""/>
        <dsp:cNvSpPr/>
      </dsp:nvSpPr>
      <dsp:spPr>
        <a:xfrm>
          <a:off x="0" y="2954128"/>
          <a:ext cx="4378152" cy="27799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solidFill>
                <a:schemeClr val="tx1"/>
              </a:solidFill>
            </a:rPr>
            <a:t>Complex entails </a:t>
          </a:r>
          <a:r>
            <a:rPr lang="en-CA" sz="2200" b="1" kern="1200" dirty="0">
              <a:solidFill>
                <a:srgbClr val="C00000"/>
              </a:solidFill>
            </a:rPr>
            <a:t>interwoven</a:t>
          </a:r>
          <a:r>
            <a:rPr lang="en-CA" sz="2200" kern="1200" dirty="0">
              <a:solidFill>
                <a:schemeClr val="tx1"/>
              </a:solidFill>
            </a:rPr>
            <a:t> or braided strands defined by how they are </a:t>
          </a:r>
          <a:r>
            <a:rPr lang="en-CA" sz="2200" b="1" kern="1200" dirty="0">
              <a:solidFill>
                <a:srgbClr val="C00000"/>
              </a:solidFill>
            </a:rPr>
            <a:t>connected</a:t>
          </a:r>
          <a:r>
            <a:rPr lang="en-CA" sz="2200" kern="1200" dirty="0">
              <a:solidFill>
                <a:schemeClr val="tx1"/>
              </a:solidFill>
            </a:rPr>
            <a:t> - by their </a:t>
          </a:r>
          <a:r>
            <a:rPr lang="en-CA" sz="2200" b="1" kern="1200" dirty="0">
              <a:solidFill>
                <a:srgbClr val="C00000"/>
              </a:solidFill>
            </a:rPr>
            <a:t>relations</a:t>
          </a:r>
          <a:r>
            <a:rPr lang="en-CA" sz="2200" kern="1200" dirty="0">
              <a:solidFill>
                <a:schemeClr val="tx1"/>
              </a:solidFill>
            </a:rPr>
            <a:t> - not by their own static traits; the latter is superseded by </a:t>
          </a:r>
          <a:r>
            <a:rPr lang="en-CA" sz="2200" b="1" kern="1200" dirty="0">
              <a:solidFill>
                <a:srgbClr val="C00000"/>
              </a:solidFill>
            </a:rPr>
            <a:t>emergence</a:t>
          </a:r>
          <a:r>
            <a:rPr lang="en-CA" sz="2200" kern="1200" dirty="0"/>
            <a:t>.</a:t>
          </a:r>
          <a:endParaRPr lang="en-US" sz="2200" kern="1200" dirty="0"/>
        </a:p>
      </dsp:txBody>
      <dsp:txXfrm>
        <a:off x="135705" y="3089833"/>
        <a:ext cx="4106742" cy="25085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CF4F0-8BC9-4781-8C31-E242A914CC94}">
      <dsp:nvSpPr>
        <dsp:cNvPr id="0" name=""/>
        <dsp:cNvSpPr/>
      </dsp:nvSpPr>
      <dsp:spPr>
        <a:xfrm>
          <a:off x="0" y="2176"/>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1B1991-44DA-4777-AD40-17F8F7C5316D}">
      <dsp:nvSpPr>
        <dsp:cNvPr id="0" name=""/>
        <dsp:cNvSpPr/>
      </dsp:nvSpPr>
      <dsp:spPr>
        <a:xfrm>
          <a:off x="0" y="2176"/>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Subjective and objective </a:t>
          </a:r>
          <a:r>
            <a:rPr lang="en-CA" sz="1600" kern="1200" dirty="0"/>
            <a:t>cojoined by a </a:t>
          </a:r>
          <a:r>
            <a:rPr lang="en-CA" sz="1600" b="1" kern="1200" dirty="0"/>
            <a:t>lubricating, mediating </a:t>
          </a:r>
          <a:r>
            <a:rPr lang="en-CA" sz="1600" kern="1200" dirty="0"/>
            <a:t>force</a:t>
          </a:r>
          <a:r>
            <a:rPr lang="en-CA" sz="1600" kern="1200" dirty="0">
              <a:highlight>
                <a:srgbClr val="FFFF00"/>
              </a:highlight>
            </a:rPr>
            <a:t>*</a:t>
          </a:r>
          <a:endParaRPr lang="en-US" sz="1600" kern="1200" dirty="0">
            <a:highlight>
              <a:srgbClr val="FFFF00"/>
            </a:highlight>
          </a:endParaRPr>
        </a:p>
      </dsp:txBody>
      <dsp:txXfrm>
        <a:off x="0" y="2176"/>
        <a:ext cx="8596668" cy="626082"/>
      </dsp:txXfrm>
    </dsp:sp>
    <dsp:sp modelId="{DD6DFBC2-CB22-41CA-9A7E-48654A2D77D4}">
      <dsp:nvSpPr>
        <dsp:cNvPr id="0" name=""/>
        <dsp:cNvSpPr/>
      </dsp:nvSpPr>
      <dsp:spPr>
        <a:xfrm>
          <a:off x="0" y="628259"/>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6C50F-BB72-4917-813A-46BB0E69224F}">
      <dsp:nvSpPr>
        <dsp:cNvPr id="0" name=""/>
        <dsp:cNvSpPr/>
      </dsp:nvSpPr>
      <dsp:spPr>
        <a:xfrm>
          <a:off x="0" y="628259"/>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Complex</a:t>
          </a:r>
          <a:r>
            <a:rPr lang="en-CA" sz="1600" kern="1200" dirty="0"/>
            <a:t> </a:t>
          </a:r>
          <a:r>
            <a:rPr lang="en-CA" sz="1600" kern="1200" dirty="0">
              <a:highlight>
                <a:srgbClr val="FFFF00"/>
              </a:highlight>
            </a:rPr>
            <a:t>*</a:t>
          </a:r>
          <a:endParaRPr lang="en-US" sz="1600" kern="1200" dirty="0">
            <a:highlight>
              <a:srgbClr val="FFFF00"/>
            </a:highlight>
          </a:endParaRPr>
        </a:p>
      </dsp:txBody>
      <dsp:txXfrm>
        <a:off x="0" y="628259"/>
        <a:ext cx="8596668" cy="626082"/>
      </dsp:txXfrm>
    </dsp:sp>
    <dsp:sp modelId="{FB3E8A43-0195-4615-AFA1-DC95389B270D}">
      <dsp:nvSpPr>
        <dsp:cNvPr id="0" name=""/>
        <dsp:cNvSpPr/>
      </dsp:nvSpPr>
      <dsp:spPr>
        <a:xfrm>
          <a:off x="0" y="1254341"/>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97F79-AD86-4C19-9E21-4A088F2E3841}">
      <dsp:nvSpPr>
        <dsp:cNvPr id="0" name=""/>
        <dsp:cNvSpPr/>
      </dsp:nvSpPr>
      <dsp:spPr>
        <a:xfrm>
          <a:off x="0" y="1254341"/>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Emergent</a:t>
          </a:r>
          <a:r>
            <a:rPr lang="en-CA" sz="1600" kern="1200" dirty="0"/>
            <a:t> and alive - always in formation – never static</a:t>
          </a:r>
          <a:endParaRPr lang="en-US" sz="1600" kern="1200" dirty="0"/>
        </a:p>
      </dsp:txBody>
      <dsp:txXfrm>
        <a:off x="0" y="1254341"/>
        <a:ext cx="8596668" cy="626082"/>
      </dsp:txXfrm>
    </dsp:sp>
    <dsp:sp modelId="{1F2EE3F7-DB09-44E5-B9D6-0CE5229890F9}">
      <dsp:nvSpPr>
        <dsp:cNvPr id="0" name=""/>
        <dsp:cNvSpPr/>
      </dsp:nvSpPr>
      <dsp:spPr>
        <a:xfrm>
          <a:off x="0" y="1880424"/>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EAB1D4-CC0A-4C55-B294-A8D84A00D8ED}">
      <dsp:nvSpPr>
        <dsp:cNvPr id="0" name=""/>
        <dsp:cNvSpPr/>
      </dsp:nvSpPr>
      <dsp:spPr>
        <a:xfrm>
          <a:off x="0" y="1880424"/>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Embodied</a:t>
          </a:r>
          <a:r>
            <a:rPr lang="en-CA" sz="1600" kern="1200" dirty="0"/>
            <a:t> - owned by everyone who cocreated it</a:t>
          </a:r>
          <a:endParaRPr lang="en-US" sz="1600" kern="1200" dirty="0"/>
        </a:p>
      </dsp:txBody>
      <dsp:txXfrm>
        <a:off x="0" y="1880424"/>
        <a:ext cx="8596668" cy="626082"/>
      </dsp:txXfrm>
    </dsp:sp>
    <dsp:sp modelId="{02734469-527E-430D-ACD3-6DBC6EC25231}">
      <dsp:nvSpPr>
        <dsp:cNvPr id="0" name=""/>
        <dsp:cNvSpPr/>
      </dsp:nvSpPr>
      <dsp:spPr>
        <a:xfrm>
          <a:off x="0" y="2506507"/>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551DF-D3AF-49A1-B993-B1E0515D06E9}">
      <dsp:nvSpPr>
        <dsp:cNvPr id="0" name=""/>
        <dsp:cNvSpPr/>
      </dsp:nvSpPr>
      <dsp:spPr>
        <a:xfrm>
          <a:off x="0" y="2506507"/>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Cross-fertilized</a:t>
          </a:r>
          <a:r>
            <a:rPr lang="en-CA" sz="1600" kern="1200" dirty="0"/>
            <a:t> - development stimulated through exchange and mixing of different knowledge, experiences, ideas, interpretations, and expertise </a:t>
          </a:r>
          <a:endParaRPr lang="en-US" sz="1600" kern="1200" dirty="0"/>
        </a:p>
      </dsp:txBody>
      <dsp:txXfrm>
        <a:off x="0" y="2506507"/>
        <a:ext cx="8596668" cy="626082"/>
      </dsp:txXfrm>
    </dsp:sp>
    <dsp:sp modelId="{8B88BB76-8AC2-4E1A-9288-3D2754A46617}">
      <dsp:nvSpPr>
        <dsp:cNvPr id="0" name=""/>
        <dsp:cNvSpPr/>
      </dsp:nvSpPr>
      <dsp:spPr>
        <a:xfrm>
          <a:off x="0" y="3132589"/>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0A66E-E2EA-45EA-961E-5F157E373E04}">
      <dsp:nvSpPr>
        <dsp:cNvPr id="0" name=""/>
        <dsp:cNvSpPr/>
      </dsp:nvSpPr>
      <dsp:spPr>
        <a:xfrm>
          <a:off x="0" y="3132589"/>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Contextual</a:t>
          </a:r>
          <a:r>
            <a:rPr lang="en-CA" sz="1600" kern="1200" dirty="0"/>
            <a:t> or </a:t>
          </a:r>
          <a:r>
            <a:rPr lang="en-CA" sz="1600" b="1" kern="1200" dirty="0"/>
            <a:t>in situ - </a:t>
          </a:r>
          <a:r>
            <a:rPr lang="en-CA" sz="1600" kern="1200" dirty="0"/>
            <a:t>created where it will be applied; its meaning and relevance come from the surrounding circumstances, situation, or environment</a:t>
          </a:r>
          <a:endParaRPr lang="en-US" sz="1600" kern="1200" dirty="0"/>
        </a:p>
      </dsp:txBody>
      <dsp:txXfrm>
        <a:off x="0" y="3132589"/>
        <a:ext cx="8596668" cy="626082"/>
      </dsp:txXfrm>
    </dsp:sp>
    <dsp:sp modelId="{6E7BD690-8BEA-4168-8D2F-4E12D9236825}">
      <dsp:nvSpPr>
        <dsp:cNvPr id="0" name=""/>
        <dsp:cNvSpPr/>
      </dsp:nvSpPr>
      <dsp:spPr>
        <a:xfrm>
          <a:off x="0" y="3758672"/>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BC723D-2545-45A2-8F97-CEEEC7C5F0DF}">
      <dsp:nvSpPr>
        <dsp:cNvPr id="0" name=""/>
        <dsp:cNvSpPr/>
      </dsp:nvSpPr>
      <dsp:spPr>
        <a:xfrm>
          <a:off x="0" y="3758672"/>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Socially robust </a:t>
          </a:r>
          <a:r>
            <a:rPr lang="en-CA" sz="1600" b="0" kern="1200" dirty="0"/>
            <a:t>and</a:t>
          </a:r>
          <a:r>
            <a:rPr lang="en-CA" sz="1600" b="1" kern="1200" dirty="0"/>
            <a:t> socially approved - </a:t>
          </a:r>
          <a:r>
            <a:rPr lang="en-CA" sz="1600" kern="1200" dirty="0"/>
            <a:t>meets criteria of justice, fairness, effective, efficacy, autonomy; accepted by actors in the social and political context of its application</a:t>
          </a:r>
          <a:endParaRPr lang="en-US" sz="1600" kern="1200" dirty="0"/>
        </a:p>
      </dsp:txBody>
      <dsp:txXfrm>
        <a:off x="0" y="3758672"/>
        <a:ext cx="8596668" cy="626082"/>
      </dsp:txXfrm>
    </dsp:sp>
    <dsp:sp modelId="{43A1D27C-A3C4-41BC-B9C9-17B373BF8D55}">
      <dsp:nvSpPr>
        <dsp:cNvPr id="0" name=""/>
        <dsp:cNvSpPr/>
      </dsp:nvSpPr>
      <dsp:spPr>
        <a:xfrm>
          <a:off x="0" y="4384755"/>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92FC6D-4BBC-467C-9651-A0FDC4CE344A}">
      <dsp:nvSpPr>
        <dsp:cNvPr id="0" name=""/>
        <dsp:cNvSpPr/>
      </dsp:nvSpPr>
      <dsp:spPr>
        <a:xfrm>
          <a:off x="0" y="4384755"/>
          <a:ext cx="8588272" cy="851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Socially accountable - </a:t>
          </a:r>
          <a:r>
            <a:rPr lang="en-CA" sz="1600" b="0" kern="1200" dirty="0"/>
            <a:t>diverse and myriad actors are fully aware of how different societal stakeholders will be affected and assume responsibility for and justify its cocreation (i.e., provide reasons)</a:t>
          </a:r>
          <a:endParaRPr lang="en-US" sz="1600" b="0" kern="1200" dirty="0"/>
        </a:p>
      </dsp:txBody>
      <dsp:txXfrm>
        <a:off x="0" y="4384755"/>
        <a:ext cx="8588272" cy="8519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32ED3-672E-475A-9CB3-92F17499488A}">
      <dsp:nvSpPr>
        <dsp:cNvPr id="0" name=""/>
        <dsp:cNvSpPr/>
      </dsp:nvSpPr>
      <dsp:spPr>
        <a:xfrm>
          <a:off x="0" y="1289092"/>
          <a:ext cx="2706400" cy="2520014"/>
        </a:xfrm>
        <a:prstGeom prst="roundRect">
          <a:avLst>
            <a:gd name="adj" fmla="val 10000"/>
          </a:avLst>
        </a:prstGeom>
        <a:no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individual (p</a:t>
          </a:r>
          <a:r>
            <a:rPr lang="en-CA" sz="1400" b="0" kern="1200" dirty="0">
              <a:latin typeface="Arial" pitchFamily="34" charset="0"/>
              <a:cs typeface="Arial" pitchFamily="34" charset="0"/>
            </a:rPr>
            <a:t>sychological and philosophical) </a:t>
          </a:r>
          <a:endParaRPr lang="en-CA"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n-CA" sz="1400" kern="1200">
              <a:latin typeface="Arial" pitchFamily="34" charset="0"/>
              <a:cs typeface="Arial" pitchFamily="34" charset="0"/>
            </a:rPr>
            <a:t>family and kinship</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social, and collective (community)</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geographical (local, national, regional)</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political (includes ideological)</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historical </a:t>
          </a:r>
        </a:p>
      </dsp:txBody>
      <dsp:txXfrm>
        <a:off x="57993" y="1347085"/>
        <a:ext cx="2590414" cy="1864025"/>
      </dsp:txXfrm>
    </dsp:sp>
    <dsp:sp modelId="{B6BE7F51-E95E-4990-8745-25AF9433B2D7}">
      <dsp:nvSpPr>
        <dsp:cNvPr id="0" name=""/>
        <dsp:cNvSpPr/>
      </dsp:nvSpPr>
      <dsp:spPr>
        <a:xfrm rot="788987">
          <a:off x="-1191001" y="2199740"/>
          <a:ext cx="5143130" cy="3474336"/>
        </a:xfrm>
        <a:prstGeom prst="leftCircularArrow">
          <a:avLst>
            <a:gd name="adj1" fmla="val 2353"/>
            <a:gd name="adj2" fmla="val 284154"/>
            <a:gd name="adj3" fmla="val 1444444"/>
            <a:gd name="adj4" fmla="val 8409268"/>
            <a:gd name="adj5" fmla="val 2745"/>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F29058E-22D1-4F27-B93E-D532CB1CF8AE}">
      <dsp:nvSpPr>
        <dsp:cNvPr id="0" name=""/>
        <dsp:cNvSpPr/>
      </dsp:nvSpPr>
      <dsp:spPr>
        <a:xfrm>
          <a:off x="423669" y="4113459"/>
          <a:ext cx="2405689" cy="1142342"/>
        </a:xfrm>
        <a:prstGeom prst="roundRect">
          <a:avLst>
            <a:gd name="adj" fmla="val 10000"/>
          </a:avLst>
        </a:prstGeom>
        <a:solidFill>
          <a:schemeClr val="lt1">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CA" sz="1100" b="1" kern="1200" dirty="0">
              <a:latin typeface="Arial" pitchFamily="34" charset="0"/>
              <a:cs typeface="Arial" pitchFamily="34" charset="0"/>
            </a:rPr>
            <a:t>TD-SUBJECT </a:t>
          </a:r>
        </a:p>
        <a:p>
          <a:pPr marL="0" lvl="0" indent="0" algn="ctr" defTabSz="488950">
            <a:lnSpc>
              <a:spcPct val="90000"/>
            </a:lnSpc>
            <a:spcBef>
              <a:spcPct val="0"/>
            </a:spcBef>
            <a:spcAft>
              <a:spcPct val="35000"/>
            </a:spcAft>
            <a:buNone/>
          </a:pPr>
          <a:r>
            <a:rPr lang="en-CA" sz="1100" b="1" kern="1200" dirty="0">
              <a:latin typeface="Arial" pitchFamily="34" charset="0"/>
              <a:cs typeface="Arial" pitchFamily="34" charset="0"/>
            </a:rPr>
            <a:t>Internal Level of Reality</a:t>
          </a:r>
        </a:p>
        <a:p>
          <a:pPr marL="0" lvl="0" indent="0" algn="ctr" defTabSz="488950">
            <a:lnSpc>
              <a:spcPct val="90000"/>
            </a:lnSpc>
            <a:spcBef>
              <a:spcPct val="0"/>
            </a:spcBef>
            <a:spcAft>
              <a:spcPct val="35000"/>
            </a:spcAft>
            <a:buNone/>
          </a:pPr>
          <a:r>
            <a:rPr lang="en-CA" sz="1100" b="0" kern="1200" dirty="0">
              <a:latin typeface="Arial" pitchFamily="34" charset="0"/>
              <a:cs typeface="Arial" pitchFamily="34" charset="0"/>
            </a:rPr>
            <a:t> </a:t>
          </a:r>
          <a:r>
            <a:rPr lang="en-CA" sz="1100" b="0" i="0" kern="1200" dirty="0">
              <a:latin typeface="Arial" pitchFamily="34" charset="0"/>
              <a:cs typeface="Arial" pitchFamily="34" charset="0"/>
            </a:rPr>
            <a:t>Internal contextual world of humans where subjective perspectives and consciousness flow</a:t>
          </a:r>
        </a:p>
      </dsp:txBody>
      <dsp:txXfrm>
        <a:off x="457127" y="4146917"/>
        <a:ext cx="2338773" cy="1075426"/>
      </dsp:txXfrm>
    </dsp:sp>
    <dsp:sp modelId="{9844311A-AD62-4C36-9375-A53EAA7EC14A}">
      <dsp:nvSpPr>
        <dsp:cNvPr id="0" name=""/>
        <dsp:cNvSpPr/>
      </dsp:nvSpPr>
      <dsp:spPr>
        <a:xfrm>
          <a:off x="3392962" y="600175"/>
          <a:ext cx="3282620" cy="5061212"/>
        </a:xfrm>
        <a:prstGeom prst="roundRect">
          <a:avLst>
            <a:gd name="adj" fmla="val 10000"/>
          </a:avLst>
        </a:prstGeom>
        <a:gradFill rotWithShape="0">
          <a:gsLst>
            <a:gs pos="59000">
              <a:schemeClr val="accent1">
                <a:lumMod val="5000"/>
                <a:lumOff val="95000"/>
              </a:schemeClr>
            </a:gs>
            <a:gs pos="46000">
              <a:schemeClr val="accent1">
                <a:lumMod val="45000"/>
                <a:lumOff val="55000"/>
              </a:schemeClr>
            </a:gs>
            <a:gs pos="83000">
              <a:schemeClr val="accent1">
                <a:lumMod val="45000"/>
                <a:lumOff val="55000"/>
              </a:schemeClr>
            </a:gs>
            <a:gs pos="25000">
              <a:schemeClr val="accent2">
                <a:lumMod val="20000"/>
                <a:lumOff val="80000"/>
              </a:schemeClr>
            </a:gs>
            <a:gs pos="65136">
              <a:srgbClr val="D9F1FB"/>
            </a:gs>
            <a:gs pos="72000">
              <a:schemeClr val="accent1">
                <a:lumMod val="30000"/>
                <a:lumOff val="70000"/>
              </a:schemeClr>
            </a:gs>
          </a:gsLst>
          <a:lin ang="5400000" scaled="1"/>
        </a:gra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endParaRPr lang="en-CA" sz="12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religions (external organized) and faith (belief in someone or in a higher power)</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spirituality (internal meaning; connect to something larger than self)</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the Sacred (connect with nature)</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culture and the Arts</a:t>
          </a:r>
        </a:p>
        <a:p>
          <a:pPr marL="114300" lvl="1" indent="-114300" algn="l" defTabSz="622300">
            <a:lnSpc>
              <a:spcPct val="90000"/>
            </a:lnSpc>
            <a:spcBef>
              <a:spcPct val="0"/>
            </a:spcBef>
            <a:spcAft>
              <a:spcPct val="15000"/>
            </a:spcAft>
            <a:buChar char="•"/>
          </a:pPr>
          <a:endParaRPr lang="en-CA"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n-CA" sz="1400" b="0" i="0" kern="1200" dirty="0">
              <a:latin typeface="Arial" pitchFamily="34" charset="0"/>
              <a:cs typeface="Arial" pitchFamily="34" charset="0"/>
            </a:rPr>
            <a:t>These are not Realities; instead, they cross all levels of Reality acting as spirit-and-mind-opening, unifying modalities using inclusive and complexity logics leading to a new </a:t>
          </a:r>
          <a:r>
            <a:rPr lang="en-CA" sz="1400" b="0" i="1" kern="1200" dirty="0">
              <a:latin typeface="Arial" pitchFamily="34" charset="0"/>
              <a:cs typeface="Arial" pitchFamily="34" charset="0"/>
            </a:rPr>
            <a:t>trans-Reality</a:t>
          </a:r>
          <a:r>
            <a:rPr lang="en-CA" sz="1400" b="0" i="0" kern="1200" dirty="0">
              <a:latin typeface="Arial" pitchFamily="34" charset="0"/>
              <a:cs typeface="Arial" pitchFamily="34" charset="0"/>
            </a:rPr>
            <a:t> for a given context</a:t>
          </a:r>
          <a:endParaRPr lang="en-CA" sz="1400" kern="1200" dirty="0">
            <a:latin typeface="Arial" pitchFamily="34" charset="0"/>
            <a:cs typeface="Arial" pitchFamily="34" charset="0"/>
          </a:endParaRPr>
        </a:p>
      </dsp:txBody>
      <dsp:txXfrm>
        <a:off x="3489107" y="1780865"/>
        <a:ext cx="3090330" cy="3784376"/>
      </dsp:txXfrm>
    </dsp:sp>
    <dsp:sp modelId="{21FADA5D-4365-4A24-B891-C1CB56FE20C7}">
      <dsp:nvSpPr>
        <dsp:cNvPr id="0" name=""/>
        <dsp:cNvSpPr/>
      </dsp:nvSpPr>
      <dsp:spPr>
        <a:xfrm rot="320794" flipH="1">
          <a:off x="5244202" y="479810"/>
          <a:ext cx="4700728" cy="2835662"/>
        </a:xfrm>
        <a:prstGeom prst="circularArrow">
          <a:avLst>
            <a:gd name="adj1" fmla="val 2336"/>
            <a:gd name="adj2" fmla="val 282083"/>
            <a:gd name="adj3" fmla="val 19671465"/>
            <a:gd name="adj4" fmla="val 12704570"/>
            <a:gd name="adj5" fmla="val 2726"/>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C26887D-33DB-4CD9-9F0C-53CDE7DC2ED0}">
      <dsp:nvSpPr>
        <dsp:cNvPr id="0" name=""/>
        <dsp:cNvSpPr/>
      </dsp:nvSpPr>
      <dsp:spPr>
        <a:xfrm>
          <a:off x="3639038" y="1074656"/>
          <a:ext cx="2865657" cy="956663"/>
        </a:xfrm>
        <a:prstGeom prst="roundRect">
          <a:avLst>
            <a:gd name="adj" fmla="val 10000"/>
          </a:avLst>
        </a:prstGeom>
        <a:solidFill>
          <a:schemeClr val="accent2">
            <a:lumMod val="20000"/>
            <a:lumOff val="80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CA" sz="1000" b="1" kern="1200" dirty="0">
              <a:latin typeface="Arial" pitchFamily="34" charset="0"/>
              <a:cs typeface="Arial" pitchFamily="34" charset="0"/>
            </a:rPr>
            <a:t>HIDDEN THIRD operating in the ZONE OF NONRESISTANCE (Included Middle)</a:t>
          </a:r>
        </a:p>
        <a:p>
          <a:pPr marL="0" lvl="0" indent="0" algn="ctr" defTabSz="444500">
            <a:lnSpc>
              <a:spcPct val="90000"/>
            </a:lnSpc>
            <a:spcBef>
              <a:spcPct val="0"/>
            </a:spcBef>
            <a:spcAft>
              <a:spcPct val="35000"/>
            </a:spcAft>
            <a:buNone/>
          </a:pPr>
          <a:r>
            <a:rPr lang="en-CA" sz="1000" b="0" i="0" kern="1200" dirty="0">
              <a:latin typeface="Arial" pitchFamily="34" charset="0"/>
              <a:cs typeface="Arial" pitchFamily="34" charset="0"/>
            </a:rPr>
            <a:t>Mediating force lubricating the movement (flow) between internal and external Realities in a zone where people remain open to each other </a:t>
          </a:r>
        </a:p>
      </dsp:txBody>
      <dsp:txXfrm>
        <a:off x="3667058" y="1102676"/>
        <a:ext cx="2809617" cy="900623"/>
      </dsp:txXfrm>
    </dsp:sp>
    <dsp:sp modelId="{E89F6E66-41C2-446E-A853-15ED1813094D}">
      <dsp:nvSpPr>
        <dsp:cNvPr id="0" name=""/>
        <dsp:cNvSpPr/>
      </dsp:nvSpPr>
      <dsp:spPr>
        <a:xfrm>
          <a:off x="6890506" y="1588295"/>
          <a:ext cx="2706400" cy="2380523"/>
        </a:xfrm>
        <a:prstGeom prst="roundRect">
          <a:avLst>
            <a:gd name="adj" fmla="val 10000"/>
          </a:avLst>
        </a:prstGeom>
        <a:no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economics (includes law, and business)</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environment (and ecology)</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technology (includes science, and medicine)</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planetary (planet, global, worldwide)</a:t>
          </a:r>
        </a:p>
        <a:p>
          <a:pPr marL="114300" lvl="1" indent="-114300" algn="l" defTabSz="622300">
            <a:lnSpc>
              <a:spcPct val="90000"/>
            </a:lnSpc>
            <a:spcBef>
              <a:spcPct val="0"/>
            </a:spcBef>
            <a:spcAft>
              <a:spcPct val="15000"/>
            </a:spcAft>
            <a:buChar char="•"/>
          </a:pPr>
          <a:r>
            <a:rPr lang="en-CA" sz="1400" kern="1200" dirty="0">
              <a:latin typeface="Arial" pitchFamily="34" charset="0"/>
              <a:cs typeface="Arial" pitchFamily="34" charset="0"/>
            </a:rPr>
            <a:t>cosmic (universe, multiverse)</a:t>
          </a:r>
        </a:p>
      </dsp:txBody>
      <dsp:txXfrm>
        <a:off x="6945288" y="1643077"/>
        <a:ext cx="2596836" cy="1760847"/>
      </dsp:txXfrm>
    </dsp:sp>
    <dsp:sp modelId="{341888FC-A5A7-46B6-BC2F-08E8AEB0C5F2}">
      <dsp:nvSpPr>
        <dsp:cNvPr id="0" name=""/>
        <dsp:cNvSpPr/>
      </dsp:nvSpPr>
      <dsp:spPr>
        <a:xfrm>
          <a:off x="6907256" y="4209524"/>
          <a:ext cx="2405689" cy="1127102"/>
        </a:xfrm>
        <a:prstGeom prst="roundRect">
          <a:avLst>
            <a:gd name="adj" fmla="val 10000"/>
          </a:avLst>
        </a:prstGeom>
        <a:solidFill>
          <a:schemeClr val="lt1">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CA" sz="1200" b="1" kern="1200" dirty="0">
              <a:latin typeface="Arial" pitchFamily="34" charset="0"/>
              <a:cs typeface="Arial" pitchFamily="34" charset="0"/>
            </a:rPr>
            <a:t>TD-OBJECT </a:t>
          </a:r>
        </a:p>
        <a:p>
          <a:pPr marL="0" lvl="0" indent="0" algn="ctr" defTabSz="533400">
            <a:lnSpc>
              <a:spcPct val="90000"/>
            </a:lnSpc>
            <a:spcBef>
              <a:spcPct val="0"/>
            </a:spcBef>
            <a:spcAft>
              <a:spcPct val="35000"/>
            </a:spcAft>
            <a:buNone/>
          </a:pPr>
          <a:r>
            <a:rPr lang="en-CA" sz="1200" b="1" kern="1200" dirty="0">
              <a:latin typeface="Arial" pitchFamily="34" charset="0"/>
              <a:cs typeface="Arial" pitchFamily="34" charset="0"/>
            </a:rPr>
            <a:t>External Level of Reality</a:t>
          </a:r>
        </a:p>
        <a:p>
          <a:pPr marL="0" lvl="0" indent="0" algn="ctr" defTabSz="533400">
            <a:lnSpc>
              <a:spcPct val="90000"/>
            </a:lnSpc>
            <a:spcBef>
              <a:spcPct val="0"/>
            </a:spcBef>
            <a:spcAft>
              <a:spcPct val="35000"/>
            </a:spcAft>
            <a:buNone/>
          </a:pPr>
          <a:r>
            <a:rPr lang="en-CA" sz="1200" b="0" i="0" kern="1200" dirty="0">
              <a:latin typeface="Arial" pitchFamily="34" charset="0"/>
              <a:cs typeface="Arial" pitchFamily="34" charset="0"/>
            </a:rPr>
            <a:t>External world of humans where objective information flows</a:t>
          </a:r>
        </a:p>
      </dsp:txBody>
      <dsp:txXfrm>
        <a:off x="6940268" y="4242536"/>
        <a:ext cx="2339665" cy="10610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CF4F0-8BC9-4781-8C31-E242A914CC94}">
      <dsp:nvSpPr>
        <dsp:cNvPr id="0" name=""/>
        <dsp:cNvSpPr/>
      </dsp:nvSpPr>
      <dsp:spPr>
        <a:xfrm>
          <a:off x="0" y="2176"/>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1B1991-44DA-4777-AD40-17F8F7C5316D}">
      <dsp:nvSpPr>
        <dsp:cNvPr id="0" name=""/>
        <dsp:cNvSpPr/>
      </dsp:nvSpPr>
      <dsp:spPr>
        <a:xfrm>
          <a:off x="0" y="2176"/>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Subjective and objective </a:t>
          </a:r>
          <a:r>
            <a:rPr lang="en-CA" sz="1600" kern="1200" dirty="0"/>
            <a:t>cojoined by a </a:t>
          </a:r>
          <a:r>
            <a:rPr lang="en-CA" sz="1600" b="1" kern="1200" dirty="0"/>
            <a:t>lubricating, mediating </a:t>
          </a:r>
          <a:r>
            <a:rPr lang="en-CA" sz="1600" kern="1200" dirty="0"/>
            <a:t>force</a:t>
          </a:r>
          <a:endParaRPr lang="en-US" sz="1600" kern="1200" dirty="0"/>
        </a:p>
      </dsp:txBody>
      <dsp:txXfrm>
        <a:off x="0" y="2176"/>
        <a:ext cx="8596668" cy="626082"/>
      </dsp:txXfrm>
    </dsp:sp>
    <dsp:sp modelId="{DD6DFBC2-CB22-41CA-9A7E-48654A2D77D4}">
      <dsp:nvSpPr>
        <dsp:cNvPr id="0" name=""/>
        <dsp:cNvSpPr/>
      </dsp:nvSpPr>
      <dsp:spPr>
        <a:xfrm>
          <a:off x="0" y="628259"/>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6C50F-BB72-4917-813A-46BB0E69224F}">
      <dsp:nvSpPr>
        <dsp:cNvPr id="0" name=""/>
        <dsp:cNvSpPr/>
      </dsp:nvSpPr>
      <dsp:spPr>
        <a:xfrm>
          <a:off x="0" y="628259"/>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Complex</a:t>
          </a:r>
          <a:endParaRPr lang="en-US" sz="1600" kern="1200" dirty="0">
            <a:highlight>
              <a:srgbClr val="FFFF00"/>
            </a:highlight>
          </a:endParaRPr>
        </a:p>
      </dsp:txBody>
      <dsp:txXfrm>
        <a:off x="0" y="628259"/>
        <a:ext cx="8596668" cy="626082"/>
      </dsp:txXfrm>
    </dsp:sp>
    <dsp:sp modelId="{FB3E8A43-0195-4615-AFA1-DC95389B270D}">
      <dsp:nvSpPr>
        <dsp:cNvPr id="0" name=""/>
        <dsp:cNvSpPr/>
      </dsp:nvSpPr>
      <dsp:spPr>
        <a:xfrm>
          <a:off x="0" y="1254341"/>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97F79-AD86-4C19-9E21-4A088F2E3841}">
      <dsp:nvSpPr>
        <dsp:cNvPr id="0" name=""/>
        <dsp:cNvSpPr/>
      </dsp:nvSpPr>
      <dsp:spPr>
        <a:xfrm>
          <a:off x="0" y="1254341"/>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solidFill>
                <a:srgbClr val="C00000"/>
              </a:solidFill>
            </a:rPr>
            <a:t>*</a:t>
          </a:r>
          <a:r>
            <a:rPr lang="en-CA" sz="1600" b="1" kern="1200" dirty="0"/>
            <a:t>Emergent</a:t>
          </a:r>
          <a:r>
            <a:rPr lang="en-CA" sz="1600" kern="1200" dirty="0"/>
            <a:t> and alive - always in formation – never static</a:t>
          </a:r>
          <a:endParaRPr lang="en-US" sz="1600" kern="1200" dirty="0"/>
        </a:p>
      </dsp:txBody>
      <dsp:txXfrm>
        <a:off x="0" y="1254341"/>
        <a:ext cx="8596668" cy="626082"/>
      </dsp:txXfrm>
    </dsp:sp>
    <dsp:sp modelId="{1F2EE3F7-DB09-44E5-B9D6-0CE5229890F9}">
      <dsp:nvSpPr>
        <dsp:cNvPr id="0" name=""/>
        <dsp:cNvSpPr/>
      </dsp:nvSpPr>
      <dsp:spPr>
        <a:xfrm>
          <a:off x="0" y="1880424"/>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EAB1D4-CC0A-4C55-B294-A8D84A00D8ED}">
      <dsp:nvSpPr>
        <dsp:cNvPr id="0" name=""/>
        <dsp:cNvSpPr/>
      </dsp:nvSpPr>
      <dsp:spPr>
        <a:xfrm>
          <a:off x="0" y="1880424"/>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Embodied</a:t>
          </a:r>
          <a:r>
            <a:rPr lang="en-CA" sz="1600" kern="1200" dirty="0"/>
            <a:t> - owned by everyone who cocreated it</a:t>
          </a:r>
          <a:endParaRPr lang="en-US" sz="1600" kern="1200" dirty="0"/>
        </a:p>
      </dsp:txBody>
      <dsp:txXfrm>
        <a:off x="0" y="1880424"/>
        <a:ext cx="8596668" cy="626082"/>
      </dsp:txXfrm>
    </dsp:sp>
    <dsp:sp modelId="{02734469-527E-430D-ACD3-6DBC6EC25231}">
      <dsp:nvSpPr>
        <dsp:cNvPr id="0" name=""/>
        <dsp:cNvSpPr/>
      </dsp:nvSpPr>
      <dsp:spPr>
        <a:xfrm>
          <a:off x="0" y="2506507"/>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551DF-D3AF-49A1-B993-B1E0515D06E9}">
      <dsp:nvSpPr>
        <dsp:cNvPr id="0" name=""/>
        <dsp:cNvSpPr/>
      </dsp:nvSpPr>
      <dsp:spPr>
        <a:xfrm>
          <a:off x="0" y="2506507"/>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Cross-fertilized</a:t>
          </a:r>
          <a:r>
            <a:rPr lang="en-CA" sz="1600" kern="1200" dirty="0"/>
            <a:t> - development stimulated through exchange and mixing of different knowledge, experiences, ideas, interpretations, and expertise </a:t>
          </a:r>
          <a:endParaRPr lang="en-US" sz="1600" kern="1200" dirty="0"/>
        </a:p>
      </dsp:txBody>
      <dsp:txXfrm>
        <a:off x="0" y="2506507"/>
        <a:ext cx="8596668" cy="626082"/>
      </dsp:txXfrm>
    </dsp:sp>
    <dsp:sp modelId="{8B88BB76-8AC2-4E1A-9288-3D2754A46617}">
      <dsp:nvSpPr>
        <dsp:cNvPr id="0" name=""/>
        <dsp:cNvSpPr/>
      </dsp:nvSpPr>
      <dsp:spPr>
        <a:xfrm>
          <a:off x="0" y="3132589"/>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0A66E-E2EA-45EA-961E-5F157E373E04}">
      <dsp:nvSpPr>
        <dsp:cNvPr id="0" name=""/>
        <dsp:cNvSpPr/>
      </dsp:nvSpPr>
      <dsp:spPr>
        <a:xfrm>
          <a:off x="0" y="3132589"/>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Contextual</a:t>
          </a:r>
          <a:r>
            <a:rPr lang="en-CA" sz="1600" kern="1200" dirty="0"/>
            <a:t> or </a:t>
          </a:r>
          <a:r>
            <a:rPr lang="en-CA" sz="1600" b="1" kern="1200" dirty="0"/>
            <a:t>in situ - </a:t>
          </a:r>
          <a:r>
            <a:rPr lang="en-CA" sz="1600" kern="1200" dirty="0"/>
            <a:t>created where it will be applied; its meaning and relevance come from the surrounding circumstances, situation, or environment</a:t>
          </a:r>
          <a:endParaRPr lang="en-US" sz="1600" kern="1200" dirty="0"/>
        </a:p>
      </dsp:txBody>
      <dsp:txXfrm>
        <a:off x="0" y="3132589"/>
        <a:ext cx="8596668" cy="626082"/>
      </dsp:txXfrm>
    </dsp:sp>
    <dsp:sp modelId="{6E7BD690-8BEA-4168-8D2F-4E12D9236825}">
      <dsp:nvSpPr>
        <dsp:cNvPr id="0" name=""/>
        <dsp:cNvSpPr/>
      </dsp:nvSpPr>
      <dsp:spPr>
        <a:xfrm>
          <a:off x="0" y="3758672"/>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BC723D-2545-45A2-8F97-CEEEC7C5F0DF}">
      <dsp:nvSpPr>
        <dsp:cNvPr id="0" name=""/>
        <dsp:cNvSpPr/>
      </dsp:nvSpPr>
      <dsp:spPr>
        <a:xfrm>
          <a:off x="0" y="3758672"/>
          <a:ext cx="8596668" cy="62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Socially robust </a:t>
          </a:r>
          <a:r>
            <a:rPr lang="en-CA" sz="1600" b="0" kern="1200" dirty="0"/>
            <a:t>and</a:t>
          </a:r>
          <a:r>
            <a:rPr lang="en-CA" sz="1600" b="1" kern="1200" dirty="0"/>
            <a:t> socially approved - </a:t>
          </a:r>
          <a:r>
            <a:rPr lang="en-CA" sz="1600" kern="1200" dirty="0"/>
            <a:t>meets criteria of justice, fairness, effective, efficacy, autonomy; accepted by actors in the social and political context of its application</a:t>
          </a:r>
          <a:endParaRPr lang="en-US" sz="1600" kern="1200" dirty="0"/>
        </a:p>
      </dsp:txBody>
      <dsp:txXfrm>
        <a:off x="0" y="3758672"/>
        <a:ext cx="8596668" cy="626082"/>
      </dsp:txXfrm>
    </dsp:sp>
    <dsp:sp modelId="{43A1D27C-A3C4-41BC-B9C9-17B373BF8D55}">
      <dsp:nvSpPr>
        <dsp:cNvPr id="0" name=""/>
        <dsp:cNvSpPr/>
      </dsp:nvSpPr>
      <dsp:spPr>
        <a:xfrm>
          <a:off x="0" y="4384755"/>
          <a:ext cx="8596668"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92FC6D-4BBC-467C-9651-A0FDC4CE344A}">
      <dsp:nvSpPr>
        <dsp:cNvPr id="0" name=""/>
        <dsp:cNvSpPr/>
      </dsp:nvSpPr>
      <dsp:spPr>
        <a:xfrm>
          <a:off x="0" y="4384755"/>
          <a:ext cx="8588272" cy="851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CA" sz="1600" b="1" kern="1200" dirty="0"/>
            <a:t>Socially accountable - </a:t>
          </a:r>
          <a:r>
            <a:rPr lang="en-CA" sz="1600" b="0" kern="1200" dirty="0"/>
            <a:t>diverse and myriad actors are fully aware of how different societal stakeholders will be affected and assume responsibility for and justify its cocreation (i.e., provide reasons)</a:t>
          </a:r>
          <a:endParaRPr lang="en-US" sz="1600" b="0" kern="1200" dirty="0"/>
        </a:p>
      </dsp:txBody>
      <dsp:txXfrm>
        <a:off x="0" y="4384755"/>
        <a:ext cx="8588272" cy="8519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B753D-B48C-4707-90F8-0754426F855C}" type="datetimeFigureOut">
              <a:rPr lang="en-CA" smtClean="0"/>
              <a:t>2025-11-11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876E5-BADE-47AA-BF58-FAF2DF137276}" type="slidenum">
              <a:rPr lang="en-CA" smtClean="0"/>
              <a:t>‹#›</a:t>
            </a:fld>
            <a:endParaRPr lang="en-CA"/>
          </a:p>
        </p:txBody>
      </p:sp>
    </p:spTree>
    <p:extLst>
      <p:ext uri="{BB962C8B-B14F-4D97-AF65-F5344CB8AC3E}">
        <p14:creationId xmlns:p14="http://schemas.microsoft.com/office/powerpoint/2010/main" val="2270602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F4876E5-BADE-47AA-BF58-FAF2DF137276}" type="slidenum">
              <a:rPr lang="en-CA" smtClean="0"/>
              <a:t>15</a:t>
            </a:fld>
            <a:endParaRPr lang="en-CA"/>
          </a:p>
        </p:txBody>
      </p:sp>
    </p:spTree>
    <p:extLst>
      <p:ext uri="{BB962C8B-B14F-4D97-AF65-F5344CB8AC3E}">
        <p14:creationId xmlns:p14="http://schemas.microsoft.com/office/powerpoint/2010/main" val="82125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F4876E5-BADE-47AA-BF58-FAF2DF137276}" type="slidenum">
              <a:rPr lang="en-CA" smtClean="0"/>
              <a:t>19</a:t>
            </a:fld>
            <a:endParaRPr lang="en-CA"/>
          </a:p>
        </p:txBody>
      </p:sp>
    </p:spTree>
    <p:extLst>
      <p:ext uri="{BB962C8B-B14F-4D97-AF65-F5344CB8AC3E}">
        <p14:creationId xmlns:p14="http://schemas.microsoft.com/office/powerpoint/2010/main" val="1720455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D73FC1-4F4A-4C49-8FD5-03225A2394C3}" type="slidenum">
              <a:rPr lang="en-CA" smtClean="0"/>
              <a:t>21</a:t>
            </a:fld>
            <a:endParaRPr lang="en-CA"/>
          </a:p>
        </p:txBody>
      </p:sp>
    </p:spTree>
    <p:extLst>
      <p:ext uri="{BB962C8B-B14F-4D97-AF65-F5344CB8AC3E}">
        <p14:creationId xmlns:p14="http://schemas.microsoft.com/office/powerpoint/2010/main" val="240427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F4876E5-BADE-47AA-BF58-FAF2DF137276}" type="slidenum">
              <a:rPr lang="en-CA" smtClean="0"/>
              <a:t>23</a:t>
            </a:fld>
            <a:endParaRPr lang="en-CA"/>
          </a:p>
        </p:txBody>
      </p:sp>
    </p:spTree>
    <p:extLst>
      <p:ext uri="{BB962C8B-B14F-4D97-AF65-F5344CB8AC3E}">
        <p14:creationId xmlns:p14="http://schemas.microsoft.com/office/powerpoint/2010/main" val="2582874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D73FC1-4F4A-4C49-8FD5-03225A2394C3}" type="slidenum">
              <a:rPr lang="en-CA" smtClean="0"/>
              <a:t>33</a:t>
            </a:fld>
            <a:endParaRPr lang="en-CA"/>
          </a:p>
        </p:txBody>
      </p:sp>
    </p:spTree>
    <p:extLst>
      <p:ext uri="{BB962C8B-B14F-4D97-AF65-F5344CB8AC3E}">
        <p14:creationId xmlns:p14="http://schemas.microsoft.com/office/powerpoint/2010/main" val="3018510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D73FC1-4F4A-4C49-8FD5-03225A2394C3}" type="slidenum">
              <a:rPr lang="en-CA" smtClean="0"/>
              <a:t>37</a:t>
            </a:fld>
            <a:endParaRPr lang="en-CA"/>
          </a:p>
        </p:txBody>
      </p:sp>
    </p:spTree>
    <p:extLst>
      <p:ext uri="{BB962C8B-B14F-4D97-AF65-F5344CB8AC3E}">
        <p14:creationId xmlns:p14="http://schemas.microsoft.com/office/powerpoint/2010/main" val="775328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44479B-705B-4489-957E-7E8A228BDFA0}" type="datetime1">
              <a:rPr lang="en-US" smtClean="0"/>
              <a:t>11/11/2025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344035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38F49-B3E2-4BF0-BEC7-C30D34ABBB8D}" type="datetime1">
              <a:rPr lang="en-US" smtClean="0"/>
              <a:t>11/11/2025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29367399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38F49-B3E2-4BF0-BEC7-C30D34ABBB8D}" type="datetime1">
              <a:rPr lang="en-US" smtClean="0"/>
              <a:t>11/11/2025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786398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38F49-B3E2-4BF0-BEC7-C30D34ABBB8D}" type="datetime1">
              <a:rPr lang="en-US" smtClean="0"/>
              <a:t>11/11/2025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39216363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38F49-B3E2-4BF0-BEC7-C30D34ABBB8D}" type="datetime1">
              <a:rPr lang="en-US" smtClean="0"/>
              <a:t>11/11/2025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0137956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38F49-B3E2-4BF0-BEC7-C30D34ABBB8D}" type="datetime1">
              <a:rPr lang="en-US" smtClean="0"/>
              <a:t>11/11/2025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700175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B66AD-7C08-490A-ADA4-B47E10FB2407}" type="datetime1">
              <a:rPr lang="en-US" smtClean="0"/>
              <a:t>11/11/2025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8398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95027-4255-49E7-9841-CD21BCC99996}" type="datetime1">
              <a:rPr lang="en-US" smtClean="0"/>
              <a:t>11/11/2025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9836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9F774-3FA6-43B8-9241-99959C8FD463}" type="datetime1">
              <a:rPr lang="en-US" smtClean="0"/>
              <a:t>11/11/2025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85746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504452-5DCC-4FE2-A5C9-8A5EF6714D65}" type="datetime1">
              <a:rPr lang="en-US" smtClean="0"/>
              <a:t>11/11/2025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29392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9ABC2-0180-4F3A-A895-A85BC724D472}" type="datetime1">
              <a:rPr lang="en-US" smtClean="0"/>
              <a:t>11/11/2025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25151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EEA9BA-4E8F-439E-BEA4-91FBA01E3F5F}" type="datetime1">
              <a:rPr lang="en-US" smtClean="0"/>
              <a:t>11/11/2025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7678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15BF18-0007-481C-AA29-413124BC3EE7}" type="datetime1">
              <a:rPr lang="en-US" smtClean="0"/>
              <a:t>11/11/2025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38661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E9870-3748-43AD-B547-02A075CB4A1D}" type="datetime1">
              <a:rPr lang="en-US" smtClean="0"/>
              <a:t>11/11/2025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586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E7897-33C5-4F1A-9307-D068E37F3DC7}" type="datetime1">
              <a:rPr lang="en-US" smtClean="0"/>
              <a:t>11/11/2025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9312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E171BA-CC09-47C8-A6DF-F5C5CB59CEEC}" type="datetime1">
              <a:rPr lang="en-US" smtClean="0"/>
              <a:t>11/11/2025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26517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A38F49-B3E2-4BF0-BEC7-C30D34ABBB8D}" type="datetime1">
              <a:rPr lang="en-US" smtClean="0"/>
              <a:t>11/11/2025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0C12960-6E85-460F-B6E3-5B82CB31AF3D}" type="slidenum">
              <a:rPr lang="en-US" smtClean="0"/>
              <a:t>‹#›</a:t>
            </a:fld>
            <a:endParaRPr lang="en-US"/>
          </a:p>
        </p:txBody>
      </p:sp>
    </p:spTree>
    <p:extLst>
      <p:ext uri="{BB962C8B-B14F-4D97-AF65-F5344CB8AC3E}">
        <p14:creationId xmlns:p14="http://schemas.microsoft.com/office/powerpoint/2010/main" val="210927754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s://dsds.che.uplb.edu.ph/sdcon/2025-icsdsxphec/"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2.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2" Type="http://schemas.openxmlformats.org/officeDocument/2006/relationships/hyperlink" Target="https://dlibrary.stanford.edu/questions/how-do-you-teach-someone-synthesi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drdavet.net/uploads/3/1/9/1/31910483/1_module_1a_an_interdisciplinary_approach_intellectual_fusion_narrative_v2.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4.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4.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kon.org/archives/forum/16-2/mcgregor.html" TargetMode="External"/><Relationship Id="rId2" Type="http://schemas.openxmlformats.org/officeDocument/2006/relationships/hyperlink" Target="https://doi.org/10.1016/j.gloenvcha.2015.07.007" TargetMode="External"/><Relationship Id="rId1" Type="http://schemas.openxmlformats.org/officeDocument/2006/relationships/slideLayout" Target="../slideLayouts/slideLayout2.xml"/><Relationship Id="rId5" Type="http://schemas.openxmlformats.org/officeDocument/2006/relationships/hyperlink" Target="https://www.millenniumassessment.org/documents/document.356.aspx.pdf" TargetMode="External"/><Relationship Id="rId4" Type="http://schemas.openxmlformats.org/officeDocument/2006/relationships/hyperlink" Target="https://7universum.com/ru/social/archive/item/17087"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Sue.mcgregor@msvu.ca"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consultmcgregor.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Wavy 3D art">
            <a:extLst>
              <a:ext uri="{FF2B5EF4-FFF2-40B4-BE49-F238E27FC236}">
                <a16:creationId xmlns:a16="http://schemas.microsoft.com/office/drawing/2014/main" id="{60BEA594-C4B9-DB56-C3D2-4FA4FC375833}"/>
              </a:ext>
            </a:extLst>
          </p:cNvPr>
          <p:cNvPicPr>
            <a:picLocks noChangeAspect="1"/>
          </p:cNvPicPr>
          <p:nvPr/>
        </p:nvPicPr>
        <p:blipFill>
          <a:blip r:embed="rId2">
            <a:alphaModFix/>
          </a:blip>
          <a:srcRect t="12643" b="14778"/>
          <a:stretch>
            <a:fillRect/>
          </a:stretch>
        </p:blipFill>
        <p:spPr>
          <a:xfrm>
            <a:off x="2" y="152"/>
            <a:ext cx="12191998" cy="6857848"/>
          </a:xfrm>
          <a:prstGeom prst="rect">
            <a:avLst/>
          </a:prstGeom>
        </p:spPr>
      </p:pic>
      <p:sp>
        <p:nvSpPr>
          <p:cNvPr id="2" name="Title 1">
            <a:extLst>
              <a:ext uri="{FF2B5EF4-FFF2-40B4-BE49-F238E27FC236}">
                <a16:creationId xmlns:a16="http://schemas.microsoft.com/office/drawing/2014/main" id="{77994AB7-C085-FC32-DFED-2658319B2136}"/>
              </a:ext>
            </a:extLst>
          </p:cNvPr>
          <p:cNvSpPr>
            <a:spLocks noGrp="1"/>
          </p:cNvSpPr>
          <p:nvPr>
            <p:ph type="ctrTitle"/>
          </p:nvPr>
        </p:nvSpPr>
        <p:spPr>
          <a:xfrm>
            <a:off x="640080" y="227367"/>
            <a:ext cx="8268250" cy="3201633"/>
          </a:xfrm>
        </p:spPr>
        <p:txBody>
          <a:bodyPr anchor="t">
            <a:normAutofit fontScale="90000"/>
          </a:bodyPr>
          <a:lstStyle/>
          <a:p>
            <a:r>
              <a:rPr lang="en-CA" dirty="0">
                <a:solidFill>
                  <a:srgbClr val="2A96BC"/>
                </a:solidFill>
              </a:rPr>
              <a:t>International Conference on Social Development and Sustainability x Philippine Human Ecology Consortium</a:t>
            </a:r>
          </a:p>
        </p:txBody>
      </p:sp>
      <p:sp>
        <p:nvSpPr>
          <p:cNvPr id="3" name="Subtitle 2">
            <a:extLst>
              <a:ext uri="{FF2B5EF4-FFF2-40B4-BE49-F238E27FC236}">
                <a16:creationId xmlns:a16="http://schemas.microsoft.com/office/drawing/2014/main" id="{88D7C8D7-9CCF-88D7-FB62-D3CEF1FF67D8}"/>
              </a:ext>
            </a:extLst>
          </p:cNvPr>
          <p:cNvSpPr>
            <a:spLocks noGrp="1"/>
          </p:cNvSpPr>
          <p:nvPr>
            <p:ph type="subTitle" idx="1"/>
          </p:nvPr>
        </p:nvSpPr>
        <p:spPr>
          <a:xfrm>
            <a:off x="5707044" y="5569961"/>
            <a:ext cx="6402572" cy="1287887"/>
          </a:xfrm>
        </p:spPr>
        <p:txBody>
          <a:bodyPr anchor="b">
            <a:noAutofit/>
          </a:bodyPr>
          <a:lstStyle/>
          <a:p>
            <a:r>
              <a:rPr lang="en-CA" sz="3600" dirty="0">
                <a:solidFill>
                  <a:schemeClr val="bg1"/>
                </a:solidFill>
              </a:rPr>
              <a:t>Central Mindanao University </a:t>
            </a:r>
            <a:r>
              <a:rPr lang="en-CA" sz="1400" dirty="0">
                <a:solidFill>
                  <a:schemeClr val="bg1"/>
                </a:solidFill>
              </a:rPr>
              <a:t>(located on Mindanao Island in Bukidnon province, Philippines) </a:t>
            </a:r>
          </a:p>
          <a:p>
            <a:r>
              <a:rPr lang="en-CA" sz="3600" dirty="0">
                <a:solidFill>
                  <a:schemeClr val="bg1"/>
                </a:solidFill>
              </a:rPr>
              <a:t>November 18-19, 2025</a:t>
            </a:r>
          </a:p>
        </p:txBody>
      </p:sp>
    </p:spTree>
    <p:extLst>
      <p:ext uri="{BB962C8B-B14F-4D97-AF65-F5344CB8AC3E}">
        <p14:creationId xmlns:p14="http://schemas.microsoft.com/office/powerpoint/2010/main" val="27385660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2D02-8CC8-781C-942E-878DB486B1D5}"/>
              </a:ext>
            </a:extLst>
          </p:cNvPr>
          <p:cNvSpPr>
            <a:spLocks noGrp="1"/>
          </p:cNvSpPr>
          <p:nvPr>
            <p:ph type="title"/>
          </p:nvPr>
        </p:nvSpPr>
        <p:spPr>
          <a:xfrm>
            <a:off x="5513287" y="195315"/>
            <a:ext cx="5014035" cy="621323"/>
          </a:xfrm>
        </p:spPr>
        <p:txBody>
          <a:bodyPr>
            <a:normAutofit fontScale="90000"/>
          </a:bodyPr>
          <a:lstStyle/>
          <a:p>
            <a:r>
              <a:rPr lang="en-CA" b="1" dirty="0"/>
              <a:t>Social Development</a:t>
            </a:r>
          </a:p>
        </p:txBody>
      </p:sp>
      <p:sp>
        <p:nvSpPr>
          <p:cNvPr id="3" name="Content Placeholder 2">
            <a:extLst>
              <a:ext uri="{FF2B5EF4-FFF2-40B4-BE49-F238E27FC236}">
                <a16:creationId xmlns:a16="http://schemas.microsoft.com/office/drawing/2014/main" id="{6E6C8632-6D90-6EC5-754E-EB0B8C34D961}"/>
              </a:ext>
            </a:extLst>
          </p:cNvPr>
          <p:cNvSpPr>
            <a:spLocks noGrp="1"/>
          </p:cNvSpPr>
          <p:nvPr>
            <p:ph idx="1"/>
          </p:nvPr>
        </p:nvSpPr>
        <p:spPr>
          <a:xfrm>
            <a:off x="5209563" y="1066801"/>
            <a:ext cx="6513514" cy="5595884"/>
          </a:xfrm>
        </p:spPr>
        <p:txBody>
          <a:bodyPr>
            <a:normAutofit lnSpcReduction="10000"/>
          </a:bodyPr>
          <a:lstStyle/>
          <a:p>
            <a:pPr>
              <a:lnSpc>
                <a:spcPct val="90000"/>
              </a:lnSpc>
            </a:pPr>
            <a:r>
              <a:rPr lang="en-CA" sz="2800" dirty="0"/>
              <a:t>Those developing the economy should also strive to develop society so there is/are </a:t>
            </a:r>
          </a:p>
          <a:p>
            <a:pPr lvl="1">
              <a:lnSpc>
                <a:spcPct val="90000"/>
              </a:lnSpc>
            </a:pPr>
            <a:r>
              <a:rPr lang="en-CA" sz="2800" dirty="0"/>
              <a:t>(a) economic stability, security, and satisfaction; </a:t>
            </a:r>
          </a:p>
          <a:p>
            <a:pPr lvl="1">
              <a:lnSpc>
                <a:spcPct val="90000"/>
              </a:lnSpc>
            </a:pPr>
            <a:r>
              <a:rPr lang="en-CA" sz="2800" dirty="0"/>
              <a:t>(b) political freedom and stability; </a:t>
            </a:r>
          </a:p>
          <a:p>
            <a:pPr lvl="1">
              <a:lnSpc>
                <a:spcPct val="90000"/>
              </a:lnSpc>
            </a:pPr>
            <a:r>
              <a:rPr lang="en-CA" sz="2800" dirty="0"/>
              <a:t>(c) a voice in government; </a:t>
            </a:r>
          </a:p>
          <a:p>
            <a:pPr lvl="1">
              <a:lnSpc>
                <a:spcPct val="90000"/>
              </a:lnSpc>
            </a:pPr>
            <a:r>
              <a:rPr lang="en-CA" sz="2800" dirty="0"/>
              <a:t>(d) basic human rights; </a:t>
            </a:r>
          </a:p>
          <a:p>
            <a:pPr lvl="1">
              <a:lnSpc>
                <a:spcPct val="90000"/>
              </a:lnSpc>
            </a:pPr>
            <a:r>
              <a:rPr lang="en-CA" sz="2800" dirty="0"/>
              <a:t>(e) an equitable and just society;</a:t>
            </a:r>
          </a:p>
          <a:p>
            <a:pPr lvl="1">
              <a:lnSpc>
                <a:spcPct val="90000"/>
              </a:lnSpc>
            </a:pPr>
            <a:r>
              <a:rPr lang="en-CA" sz="2800" dirty="0"/>
              <a:t>(f) freedom to make choices; and </a:t>
            </a:r>
          </a:p>
          <a:p>
            <a:pPr lvl="1">
              <a:lnSpc>
                <a:spcPct val="90000"/>
              </a:lnSpc>
            </a:pPr>
            <a:r>
              <a:rPr lang="en-CA" sz="2800" dirty="0"/>
              <a:t>(g) the ability to engage in daily activities free from fear of persecution or crime.</a:t>
            </a:r>
          </a:p>
          <a:p>
            <a:pPr>
              <a:lnSpc>
                <a:spcPct val="90000"/>
              </a:lnSpc>
            </a:pPr>
            <a:endParaRPr lang="en-CA" sz="1700" dirty="0"/>
          </a:p>
        </p:txBody>
      </p:sp>
      <p:pic>
        <p:nvPicPr>
          <p:cNvPr id="5" name="Picture 4" descr="Colorful carved figures of humans">
            <a:extLst>
              <a:ext uri="{FF2B5EF4-FFF2-40B4-BE49-F238E27FC236}">
                <a16:creationId xmlns:a16="http://schemas.microsoft.com/office/drawing/2014/main" id="{81F8AEC7-8C3E-B409-ED7A-83254988E162}"/>
              </a:ext>
            </a:extLst>
          </p:cNvPr>
          <p:cNvPicPr>
            <a:picLocks noChangeAspect="1"/>
          </p:cNvPicPr>
          <p:nvPr/>
        </p:nvPicPr>
        <p:blipFill>
          <a:blip r:embed="rId2"/>
          <a:srcRect l="22091" r="21858"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5627816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E94D811C-F87E-4011-D4A8-7C53214811E2}"/>
              </a:ext>
            </a:extLst>
          </p:cNvPr>
          <p:cNvSpPr>
            <a:spLocks noGrp="1"/>
          </p:cNvSpPr>
          <p:nvPr>
            <p:ph type="title"/>
          </p:nvPr>
        </p:nvSpPr>
        <p:spPr>
          <a:xfrm>
            <a:off x="677334" y="609600"/>
            <a:ext cx="3843375" cy="5175624"/>
          </a:xfrm>
        </p:spPr>
        <p:txBody>
          <a:bodyPr anchor="ctr">
            <a:normAutofit/>
          </a:bodyPr>
          <a:lstStyle/>
          <a:p>
            <a:r>
              <a:rPr lang="en-CA" dirty="0">
                <a:solidFill>
                  <a:schemeClr val="tx1">
                    <a:lumMod val="85000"/>
                    <a:lumOff val="15000"/>
                  </a:schemeClr>
                </a:solidFill>
              </a:rPr>
              <a:t>Sustainability</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8F54597-85B7-B6B8-43E7-C0B3A2CA3836}"/>
              </a:ext>
            </a:extLst>
          </p:cNvPr>
          <p:cNvSpPr>
            <a:spLocks noGrp="1"/>
          </p:cNvSpPr>
          <p:nvPr>
            <p:ph idx="1"/>
          </p:nvPr>
        </p:nvSpPr>
        <p:spPr>
          <a:xfrm>
            <a:off x="6116084" y="211015"/>
            <a:ext cx="5876624" cy="6506308"/>
          </a:xfrm>
        </p:spPr>
        <p:txBody>
          <a:bodyPr anchor="ctr">
            <a:normAutofit/>
          </a:bodyPr>
          <a:lstStyle/>
          <a:p>
            <a:pPr marL="0" indent="0">
              <a:buNone/>
            </a:pPr>
            <a:r>
              <a:rPr lang="en-CA" sz="2400" dirty="0">
                <a:solidFill>
                  <a:srgbClr val="FFFFFF"/>
                </a:solidFill>
              </a:rPr>
              <a:t>The 1987 UN Brundtland Commission defined </a:t>
            </a:r>
            <a:r>
              <a:rPr lang="en-CA" sz="2400" dirty="0">
                <a:solidFill>
                  <a:srgbClr val="0070C0"/>
                </a:solidFill>
              </a:rPr>
              <a:t>sustainability</a:t>
            </a:r>
            <a:r>
              <a:rPr lang="en-CA" sz="2400" dirty="0">
                <a:solidFill>
                  <a:srgbClr val="FFFFFF"/>
                </a:solidFill>
              </a:rPr>
              <a:t> as </a:t>
            </a:r>
            <a:r>
              <a:rPr lang="en-CA" sz="2400" i="1" dirty="0">
                <a:solidFill>
                  <a:srgbClr val="FFFFFF"/>
                </a:solidFill>
              </a:rPr>
              <a:t>meeting the needs of the present without compromising the ability of future generations to meet their own needs</a:t>
            </a:r>
            <a:r>
              <a:rPr lang="en-CA" sz="2400" dirty="0">
                <a:solidFill>
                  <a:srgbClr val="FFFFFF"/>
                </a:solidFill>
              </a:rPr>
              <a:t>.</a:t>
            </a:r>
          </a:p>
          <a:p>
            <a:r>
              <a:rPr lang="en-CA" sz="2400" dirty="0">
                <a:solidFill>
                  <a:srgbClr val="FFFFFF"/>
                </a:solidFill>
              </a:rPr>
              <a:t>NOTE: virtually all 17 UN </a:t>
            </a:r>
            <a:r>
              <a:rPr lang="en-CA" sz="2400" dirty="0">
                <a:solidFill>
                  <a:schemeClr val="tx1"/>
                </a:solidFill>
              </a:rPr>
              <a:t>Sustainable</a:t>
            </a:r>
            <a:r>
              <a:rPr lang="en-CA" sz="2400" dirty="0">
                <a:solidFill>
                  <a:srgbClr val="FFFFFF"/>
                </a:solidFill>
              </a:rPr>
              <a:t> Development Goals (SDGs) concern aspects of </a:t>
            </a:r>
            <a:r>
              <a:rPr lang="en-CA" sz="2400" dirty="0">
                <a:solidFill>
                  <a:srgbClr val="2A96BC"/>
                </a:solidFill>
              </a:rPr>
              <a:t>social development</a:t>
            </a:r>
            <a:r>
              <a:rPr lang="en-CA" sz="2400" dirty="0">
                <a:solidFill>
                  <a:srgbClr val="FFFFFF"/>
                </a:solidFill>
              </a:rPr>
              <a:t>: </a:t>
            </a:r>
          </a:p>
          <a:p>
            <a:pPr lvl="1"/>
            <a:r>
              <a:rPr lang="en-CA" sz="2400" dirty="0">
                <a:solidFill>
                  <a:schemeClr val="bg1"/>
                </a:solidFill>
              </a:rPr>
              <a:t>poverty, education, food security, well-being and good health, education, clear water and sanitation, housing security, decent work, gender equality, and strong social institutions</a:t>
            </a:r>
          </a:p>
        </p:txBody>
      </p:sp>
    </p:spTree>
    <p:extLst>
      <p:ext uri="{BB962C8B-B14F-4D97-AF65-F5344CB8AC3E}">
        <p14:creationId xmlns:p14="http://schemas.microsoft.com/office/powerpoint/2010/main" val="340140843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Isosceles Triangle 1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Isosceles Triangle 1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useBgFill="1">
        <p:nvSpPr>
          <p:cNvPr id="21" name="Rectangle 20">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8" name="Isosceles Triangle 27">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2" name="Isosceles Triangle 31">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Isosceles Triangle 32">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graphicFrame>
        <p:nvGraphicFramePr>
          <p:cNvPr id="4" name="Diagram 3">
            <a:extLst>
              <a:ext uri="{FF2B5EF4-FFF2-40B4-BE49-F238E27FC236}">
                <a16:creationId xmlns:a16="http://schemas.microsoft.com/office/drawing/2014/main" id="{770CE876-18C7-B504-4689-277955A77826}"/>
              </a:ext>
            </a:extLst>
          </p:cNvPr>
          <p:cNvGraphicFramePr/>
          <p:nvPr>
            <p:extLst>
              <p:ext uri="{D42A27DB-BD31-4B8C-83A1-F6EECF244321}">
                <p14:modId xmlns:p14="http://schemas.microsoft.com/office/powerpoint/2010/main" val="2644201926"/>
              </p:ext>
            </p:extLst>
          </p:nvPr>
        </p:nvGraphicFramePr>
        <p:xfrm>
          <a:off x="433722" y="751918"/>
          <a:ext cx="9015461" cy="4870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peech Bubble: Oval 4">
            <a:extLst>
              <a:ext uri="{FF2B5EF4-FFF2-40B4-BE49-F238E27FC236}">
                <a16:creationId xmlns:a16="http://schemas.microsoft.com/office/drawing/2014/main" id="{037AE2DF-256D-BD8A-F724-9E7A5BBB24D7}"/>
              </a:ext>
            </a:extLst>
          </p:cNvPr>
          <p:cNvSpPr/>
          <p:nvPr/>
        </p:nvSpPr>
        <p:spPr>
          <a:xfrm>
            <a:off x="9257122" y="751918"/>
            <a:ext cx="2818614" cy="2556890"/>
          </a:xfrm>
          <a:prstGeom prst="wedgeEllipseCallout">
            <a:avLst>
              <a:gd name="adj1" fmla="val -47923"/>
              <a:gd name="adj2" fmla="val 10160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CA" b="1" dirty="0">
                <a:solidFill>
                  <a:schemeClr val="tx1"/>
                </a:solidFill>
              </a:rPr>
              <a:t>When these pillars start to crumble due to unsustainability, human resiliency and well-being are compromised.</a:t>
            </a:r>
          </a:p>
        </p:txBody>
      </p:sp>
    </p:spTree>
    <p:extLst>
      <p:ext uri="{BB962C8B-B14F-4D97-AF65-F5344CB8AC3E}">
        <p14:creationId xmlns:p14="http://schemas.microsoft.com/office/powerpoint/2010/main" val="3663990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902C-81CF-57F5-B816-FF9DB1DDC163}"/>
              </a:ext>
            </a:extLst>
          </p:cNvPr>
          <p:cNvSpPr>
            <a:spLocks noGrp="1"/>
          </p:cNvSpPr>
          <p:nvPr>
            <p:ph type="title"/>
          </p:nvPr>
        </p:nvSpPr>
        <p:spPr>
          <a:xfrm>
            <a:off x="649053" y="198208"/>
            <a:ext cx="8596668" cy="794994"/>
          </a:xfrm>
        </p:spPr>
        <p:txBody>
          <a:bodyPr>
            <a:noAutofit/>
          </a:bodyPr>
          <a:lstStyle/>
          <a:p>
            <a:r>
              <a:rPr lang="en-CA" sz="4400" b="1" dirty="0"/>
              <a:t>Human Ecological Well-being</a:t>
            </a:r>
          </a:p>
        </p:txBody>
      </p:sp>
      <p:sp>
        <p:nvSpPr>
          <p:cNvPr id="4" name="Content Placeholder 3">
            <a:extLst>
              <a:ext uri="{FF2B5EF4-FFF2-40B4-BE49-F238E27FC236}">
                <a16:creationId xmlns:a16="http://schemas.microsoft.com/office/drawing/2014/main" id="{259C58E8-12B6-37AD-51E5-DE0C2094E283}"/>
              </a:ext>
            </a:extLst>
          </p:cNvPr>
          <p:cNvSpPr>
            <a:spLocks noGrp="1"/>
          </p:cNvSpPr>
          <p:nvPr>
            <p:ph sz="half" idx="1"/>
          </p:nvPr>
        </p:nvSpPr>
        <p:spPr>
          <a:xfrm>
            <a:off x="573640" y="1206631"/>
            <a:ext cx="4184035" cy="5453161"/>
          </a:xfrm>
        </p:spPr>
        <p:txBody>
          <a:bodyPr>
            <a:noAutofit/>
          </a:bodyPr>
          <a:lstStyle/>
          <a:p>
            <a:r>
              <a:rPr lang="en-CA" sz="2800" dirty="0"/>
              <a:t>Home economics is deeply familiar with the </a:t>
            </a:r>
            <a:r>
              <a:rPr lang="en-CA" sz="2800" b="1" dirty="0">
                <a:solidFill>
                  <a:srgbClr val="2A96BC"/>
                </a:solidFill>
              </a:rPr>
              <a:t>well-being, human ecology, </a:t>
            </a:r>
            <a:r>
              <a:rPr lang="en-CA" sz="2800" dirty="0">
                <a:solidFill>
                  <a:schemeClr val="tx1"/>
                </a:solidFill>
              </a:rPr>
              <a:t>and</a:t>
            </a:r>
            <a:r>
              <a:rPr lang="en-CA" sz="2800" b="1" dirty="0">
                <a:solidFill>
                  <a:srgbClr val="2A96BC"/>
                </a:solidFill>
              </a:rPr>
              <a:t> human ecosystems </a:t>
            </a:r>
            <a:r>
              <a:rPr lang="en-CA" sz="2800" dirty="0">
                <a:solidFill>
                  <a:schemeClr val="tx1"/>
                </a:solidFill>
              </a:rPr>
              <a:t>constructs, </a:t>
            </a:r>
            <a:r>
              <a:rPr lang="en-CA" sz="2800" dirty="0"/>
              <a:t>BUT we don’t use the term </a:t>
            </a:r>
            <a:r>
              <a:rPr lang="en-CA" sz="2800" b="1" dirty="0">
                <a:solidFill>
                  <a:schemeClr val="accent1">
                    <a:lumMod val="75000"/>
                  </a:schemeClr>
                </a:solidFill>
              </a:rPr>
              <a:t>human ecological well-being </a:t>
            </a:r>
            <a:r>
              <a:rPr lang="en-CA" sz="2800" dirty="0"/>
              <a:t>… well, at least not until this conference! </a:t>
            </a:r>
          </a:p>
        </p:txBody>
      </p:sp>
      <p:sp>
        <p:nvSpPr>
          <p:cNvPr id="5" name="Content Placeholder 4">
            <a:extLst>
              <a:ext uri="{FF2B5EF4-FFF2-40B4-BE49-F238E27FC236}">
                <a16:creationId xmlns:a16="http://schemas.microsoft.com/office/drawing/2014/main" id="{9626A944-B947-CD0F-2B07-A27883056772}"/>
              </a:ext>
            </a:extLst>
          </p:cNvPr>
          <p:cNvSpPr>
            <a:spLocks noGrp="1"/>
          </p:cNvSpPr>
          <p:nvPr>
            <p:ph sz="half" idx="2"/>
          </p:nvPr>
        </p:nvSpPr>
        <p:spPr>
          <a:xfrm>
            <a:off x="4760986" y="1206631"/>
            <a:ext cx="5346682" cy="5349465"/>
          </a:xfrm>
        </p:spPr>
        <p:txBody>
          <a:bodyPr>
            <a:noAutofit/>
          </a:bodyPr>
          <a:lstStyle/>
          <a:p>
            <a:r>
              <a:rPr lang="en-CA" sz="2800" dirty="0"/>
              <a:t>The UN and subsequent scholars conceptualized the </a:t>
            </a:r>
            <a:r>
              <a:rPr lang="en-CA" sz="2800" b="1" i="1" dirty="0">
                <a:solidFill>
                  <a:srgbClr val="2A96BC"/>
                </a:solidFill>
              </a:rPr>
              <a:t>human ecological well-being </a:t>
            </a:r>
            <a:r>
              <a:rPr lang="en-CA" sz="2800" dirty="0"/>
              <a:t>construct as dealing with </a:t>
            </a:r>
          </a:p>
          <a:p>
            <a:pPr lvl="1"/>
            <a:r>
              <a:rPr lang="en-CA" sz="2600" dirty="0"/>
              <a:t>(a) the impact of </a:t>
            </a:r>
            <a:r>
              <a:rPr lang="en-CA" sz="2600" i="1" dirty="0">
                <a:solidFill>
                  <a:srgbClr val="00B050"/>
                </a:solidFill>
              </a:rPr>
              <a:t>ecosystem services </a:t>
            </a:r>
            <a:r>
              <a:rPr lang="en-CA" sz="2600" u="sng" dirty="0"/>
              <a:t>on</a:t>
            </a:r>
            <a:r>
              <a:rPr lang="en-CA" sz="2600" dirty="0"/>
              <a:t> human well-being and </a:t>
            </a:r>
          </a:p>
          <a:p>
            <a:pPr lvl="1"/>
            <a:r>
              <a:rPr lang="en-CA" sz="2600" dirty="0"/>
              <a:t>(b) the impact of human actions </a:t>
            </a:r>
            <a:r>
              <a:rPr lang="en-CA" sz="2600" u="sng" dirty="0"/>
              <a:t>on</a:t>
            </a:r>
            <a:r>
              <a:rPr lang="en-CA" sz="2600" dirty="0"/>
              <a:t> ecosystems so their services to humans can continue (</a:t>
            </a:r>
            <a:r>
              <a:rPr lang="en-CA" sz="2600" i="1" dirty="0">
                <a:solidFill>
                  <a:srgbClr val="00B050"/>
                </a:solidFill>
              </a:rPr>
              <a:t>services to ecosystems</a:t>
            </a:r>
            <a:r>
              <a:rPr lang="en-CA" sz="2600" dirty="0"/>
              <a:t>). </a:t>
            </a:r>
          </a:p>
        </p:txBody>
      </p:sp>
    </p:spTree>
    <p:extLst>
      <p:ext uri="{BB962C8B-B14F-4D97-AF65-F5344CB8AC3E}">
        <p14:creationId xmlns:p14="http://schemas.microsoft.com/office/powerpoint/2010/main" val="3454173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Isosceles Triangle 2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4" name="Isosceles Triangle 2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pic>
        <p:nvPicPr>
          <p:cNvPr id="10" name="Picture 9" descr="A hand touching a small plant">
            <a:extLst>
              <a:ext uri="{FF2B5EF4-FFF2-40B4-BE49-F238E27FC236}">
                <a16:creationId xmlns:a16="http://schemas.microsoft.com/office/drawing/2014/main" id="{3820225F-DCF7-9328-053B-3123DA645415}"/>
              </a:ext>
            </a:extLst>
          </p:cNvPr>
          <p:cNvPicPr>
            <a:picLocks noChangeAspect="1"/>
          </p:cNvPicPr>
          <p:nvPr/>
        </p:nvPicPr>
        <p:blipFill>
          <a:blip r:embed="rId2"/>
          <a:srcRect l="47491" r="-2" b="-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8" name="Title 7">
            <a:extLst>
              <a:ext uri="{FF2B5EF4-FFF2-40B4-BE49-F238E27FC236}">
                <a16:creationId xmlns:a16="http://schemas.microsoft.com/office/drawing/2014/main" id="{3D02BDF2-8ABC-0457-246A-82CE7DE1F973}"/>
              </a:ext>
            </a:extLst>
          </p:cNvPr>
          <p:cNvSpPr>
            <a:spLocks noGrp="1"/>
          </p:cNvSpPr>
          <p:nvPr>
            <p:ph type="title"/>
          </p:nvPr>
        </p:nvSpPr>
        <p:spPr>
          <a:xfrm>
            <a:off x="5374301" y="421349"/>
            <a:ext cx="4456050" cy="6006833"/>
          </a:xfrm>
        </p:spPr>
        <p:txBody>
          <a:bodyPr vert="horz" lIns="91440" tIns="45720" rIns="91440" bIns="45720" rtlCol="0" anchor="b">
            <a:noAutofit/>
          </a:bodyPr>
          <a:lstStyle/>
          <a:p>
            <a:pPr>
              <a:lnSpc>
                <a:spcPct val="90000"/>
              </a:lnSpc>
            </a:pPr>
            <a:r>
              <a:rPr lang="en-US" sz="3200" dirty="0"/>
              <a:t>While human ecology and human ecological well-being are both based on </a:t>
            </a:r>
            <a:r>
              <a:rPr lang="en-US" sz="3200" dirty="0">
                <a:solidFill>
                  <a:srgbClr val="0070C0"/>
                </a:solidFill>
              </a:rPr>
              <a:t>reciprocity</a:t>
            </a:r>
            <a:r>
              <a:rPr lang="en-US" sz="3200" dirty="0"/>
              <a:t>, the latter differs in that it employs the notion of </a:t>
            </a:r>
            <a:r>
              <a:rPr lang="en-US" sz="3200" i="1" dirty="0">
                <a:solidFill>
                  <a:srgbClr val="0070C0"/>
                </a:solidFill>
              </a:rPr>
              <a:t>ecosystem services </a:t>
            </a:r>
            <a:r>
              <a:rPr lang="en-US" sz="3200" i="1" dirty="0">
                <a:solidFill>
                  <a:srgbClr val="92D050"/>
                </a:solidFill>
              </a:rPr>
              <a:t>to</a:t>
            </a:r>
            <a:r>
              <a:rPr lang="en-US" sz="3200" dirty="0"/>
              <a:t> accommodate exchanging things for mutual benefit.</a:t>
            </a:r>
            <a:br>
              <a:rPr lang="en-US" sz="3200" dirty="0"/>
            </a:br>
            <a:endParaRPr lang="en-US" sz="3200" dirty="0"/>
          </a:p>
        </p:txBody>
      </p:sp>
    </p:spTree>
    <p:extLst>
      <p:ext uri="{BB962C8B-B14F-4D97-AF65-F5344CB8AC3E}">
        <p14:creationId xmlns:p14="http://schemas.microsoft.com/office/powerpoint/2010/main" val="27151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3969DA-4294-E17E-0B3F-747DE5F7BD32}"/>
              </a:ext>
            </a:extLst>
          </p:cNvPr>
          <p:cNvSpPr>
            <a:spLocks noGrp="1"/>
          </p:cNvSpPr>
          <p:nvPr>
            <p:ph type="title"/>
          </p:nvPr>
        </p:nvSpPr>
        <p:spPr>
          <a:xfrm>
            <a:off x="5583384" y="229830"/>
            <a:ext cx="5787758" cy="734351"/>
          </a:xfrm>
        </p:spPr>
        <p:txBody>
          <a:bodyPr>
            <a:normAutofit/>
          </a:bodyPr>
          <a:lstStyle/>
          <a:p>
            <a:r>
              <a:rPr lang="en-CA" dirty="0"/>
              <a:t>Ecosystem services</a:t>
            </a:r>
          </a:p>
        </p:txBody>
      </p:sp>
      <p:sp>
        <p:nvSpPr>
          <p:cNvPr id="6" name="Content Placeholder 5">
            <a:extLst>
              <a:ext uri="{FF2B5EF4-FFF2-40B4-BE49-F238E27FC236}">
                <a16:creationId xmlns:a16="http://schemas.microsoft.com/office/drawing/2014/main" id="{5662A942-29A0-9B3C-521B-F25BD85118C6}"/>
              </a:ext>
            </a:extLst>
          </p:cNvPr>
          <p:cNvSpPr>
            <a:spLocks noGrp="1"/>
          </p:cNvSpPr>
          <p:nvPr>
            <p:ph idx="1"/>
          </p:nvPr>
        </p:nvSpPr>
        <p:spPr>
          <a:xfrm>
            <a:off x="4914506" y="892355"/>
            <a:ext cx="7447176" cy="5965646"/>
          </a:xfrm>
        </p:spPr>
        <p:txBody>
          <a:bodyPr>
            <a:noAutofit/>
          </a:bodyPr>
          <a:lstStyle/>
          <a:p>
            <a:pPr>
              <a:lnSpc>
                <a:spcPct val="90000"/>
              </a:lnSpc>
            </a:pPr>
            <a:r>
              <a:rPr lang="en-CA" sz="2800" dirty="0"/>
              <a:t>are the benefits that people obtain from ecosystems:</a:t>
            </a:r>
          </a:p>
          <a:p>
            <a:pPr lvl="1">
              <a:lnSpc>
                <a:spcPct val="90000"/>
              </a:lnSpc>
            </a:pPr>
            <a:r>
              <a:rPr lang="en-CA" sz="2800" i="1" dirty="0">
                <a:solidFill>
                  <a:srgbClr val="2A96BC"/>
                </a:solidFill>
              </a:rPr>
              <a:t>provisioning</a:t>
            </a:r>
            <a:r>
              <a:rPr lang="en-CA" sz="2800" i="1" dirty="0"/>
              <a:t> services </a:t>
            </a:r>
            <a:r>
              <a:rPr lang="en-CA" sz="2800" dirty="0"/>
              <a:t>such as food, water, timber, fuel, and fiber; </a:t>
            </a:r>
          </a:p>
          <a:p>
            <a:pPr lvl="1">
              <a:lnSpc>
                <a:spcPct val="90000"/>
              </a:lnSpc>
            </a:pPr>
            <a:r>
              <a:rPr lang="en-CA" sz="2800" i="1" dirty="0">
                <a:solidFill>
                  <a:srgbClr val="2A96BC"/>
                </a:solidFill>
              </a:rPr>
              <a:t>regulating</a:t>
            </a:r>
            <a:r>
              <a:rPr lang="en-CA" sz="2800" i="1" dirty="0"/>
              <a:t> services </a:t>
            </a:r>
            <a:r>
              <a:rPr lang="en-CA" sz="2800" dirty="0"/>
              <a:t>that affect climate, floods, disease, wastes, and water quality;</a:t>
            </a:r>
          </a:p>
          <a:p>
            <a:pPr lvl="1">
              <a:lnSpc>
                <a:spcPct val="90000"/>
              </a:lnSpc>
            </a:pPr>
            <a:r>
              <a:rPr lang="en-CA" sz="2800" i="1" dirty="0">
                <a:solidFill>
                  <a:srgbClr val="2A96BC"/>
                </a:solidFill>
              </a:rPr>
              <a:t>cultural</a:t>
            </a:r>
            <a:r>
              <a:rPr lang="en-CA" sz="2800" i="1" dirty="0"/>
              <a:t> services </a:t>
            </a:r>
            <a:r>
              <a:rPr lang="en-CA" sz="2800" dirty="0"/>
              <a:t>that provide recreational, aesthetic, and spiritual benefits; and</a:t>
            </a:r>
          </a:p>
          <a:p>
            <a:pPr lvl="1">
              <a:lnSpc>
                <a:spcPct val="90000"/>
              </a:lnSpc>
            </a:pPr>
            <a:r>
              <a:rPr lang="en-CA" sz="2800" i="1" dirty="0">
                <a:solidFill>
                  <a:srgbClr val="2A96BC"/>
                </a:solidFill>
              </a:rPr>
              <a:t>supporting</a:t>
            </a:r>
            <a:r>
              <a:rPr lang="en-CA" sz="2800" i="1" dirty="0"/>
              <a:t> services </a:t>
            </a:r>
            <a:r>
              <a:rPr lang="en-CA" sz="2800" dirty="0"/>
              <a:t>such as soil formation, photosynthesis, and nutrient cycling.</a:t>
            </a:r>
          </a:p>
        </p:txBody>
      </p:sp>
      <p:pic>
        <p:nvPicPr>
          <p:cNvPr id="8" name="Picture 7">
            <a:extLst>
              <a:ext uri="{FF2B5EF4-FFF2-40B4-BE49-F238E27FC236}">
                <a16:creationId xmlns:a16="http://schemas.microsoft.com/office/drawing/2014/main" id="{B3103F03-E762-5EEA-4776-DD819FA84C26}"/>
              </a:ext>
            </a:extLst>
          </p:cNvPr>
          <p:cNvPicPr>
            <a:picLocks noChangeAspect="1"/>
          </p:cNvPicPr>
          <p:nvPr/>
        </p:nvPicPr>
        <p:blipFill>
          <a:blip r:embed="rId3"/>
          <a:srcRect l="8063" r="47688"/>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62106431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F8EE-226A-6240-EB15-84056689781A}"/>
              </a:ext>
            </a:extLst>
          </p:cNvPr>
          <p:cNvSpPr>
            <a:spLocks noGrp="1"/>
          </p:cNvSpPr>
          <p:nvPr>
            <p:ph type="title"/>
          </p:nvPr>
        </p:nvSpPr>
        <p:spPr>
          <a:xfrm>
            <a:off x="156699" y="204247"/>
            <a:ext cx="9081569" cy="955250"/>
          </a:xfrm>
        </p:spPr>
        <p:txBody>
          <a:bodyPr>
            <a:normAutofit/>
          </a:bodyPr>
          <a:lstStyle/>
          <a:p>
            <a:r>
              <a:rPr lang="en-CA" sz="2800" b="1" i="1" dirty="0"/>
              <a:t>Ecological services </a:t>
            </a:r>
            <a:r>
              <a:rPr lang="en-CA" sz="2800" dirty="0"/>
              <a:t>and</a:t>
            </a:r>
            <a:r>
              <a:rPr lang="en-CA" sz="2800" b="1" i="1" dirty="0"/>
              <a:t> services to ecosystems </a:t>
            </a:r>
            <a:r>
              <a:rPr lang="en-CA" sz="2800" i="1" dirty="0"/>
              <a:t>meet</a:t>
            </a:r>
            <a:r>
              <a:rPr lang="en-CA" sz="2800" b="1" i="1" dirty="0"/>
              <a:t> </a:t>
            </a:r>
            <a:r>
              <a:rPr lang="en-CA" sz="2800" dirty="0"/>
              <a:t>five dimensions of human ecological well-being:</a:t>
            </a:r>
          </a:p>
        </p:txBody>
      </p:sp>
      <p:sp>
        <p:nvSpPr>
          <p:cNvPr id="3" name="Content Placeholder 2">
            <a:extLst>
              <a:ext uri="{FF2B5EF4-FFF2-40B4-BE49-F238E27FC236}">
                <a16:creationId xmlns:a16="http://schemas.microsoft.com/office/drawing/2014/main" id="{1BFD798A-C1BC-DD3E-B550-AF26B8B2C38F}"/>
              </a:ext>
            </a:extLst>
          </p:cNvPr>
          <p:cNvSpPr>
            <a:spLocks noGrp="1"/>
          </p:cNvSpPr>
          <p:nvPr>
            <p:ph idx="1"/>
          </p:nvPr>
        </p:nvSpPr>
        <p:spPr>
          <a:xfrm>
            <a:off x="496652" y="1266826"/>
            <a:ext cx="9663871" cy="5386928"/>
          </a:xfrm>
        </p:spPr>
        <p:txBody>
          <a:bodyPr>
            <a:noAutofit/>
          </a:bodyPr>
          <a:lstStyle/>
          <a:p>
            <a:r>
              <a:rPr lang="en-CA" sz="2000" dirty="0"/>
              <a:t>(a) </a:t>
            </a:r>
            <a:r>
              <a:rPr lang="en-CA" sz="2000" b="1" dirty="0">
                <a:solidFill>
                  <a:srgbClr val="2A96BC"/>
                </a:solidFill>
              </a:rPr>
              <a:t>security</a:t>
            </a:r>
            <a:r>
              <a:rPr lang="en-CA" sz="2000" dirty="0"/>
              <a:t> (personal safety, resource access, clean and secure living spaces, and low environmental threats);</a:t>
            </a:r>
          </a:p>
          <a:p>
            <a:pPr lvl="1"/>
            <a:r>
              <a:rPr lang="en-CA" sz="2000" dirty="0">
                <a:solidFill>
                  <a:srgbClr val="C00000"/>
                </a:solidFill>
              </a:rPr>
              <a:t>Akin to physical, and environmental well-being </a:t>
            </a:r>
          </a:p>
          <a:p>
            <a:r>
              <a:rPr lang="en-CA" sz="2000" dirty="0"/>
              <a:t>(b) </a:t>
            </a:r>
            <a:r>
              <a:rPr lang="en-CA" sz="2000" b="1" dirty="0">
                <a:solidFill>
                  <a:srgbClr val="2A96BC"/>
                </a:solidFill>
              </a:rPr>
              <a:t>basic material </a:t>
            </a:r>
            <a:r>
              <a:rPr lang="en-CA" sz="2000" dirty="0"/>
              <a:t>for the good life (income, livelihood, shelter, food, and access to goods and services); </a:t>
            </a:r>
          </a:p>
          <a:p>
            <a:pPr lvl="1"/>
            <a:r>
              <a:rPr lang="en-CA" sz="2000" dirty="0">
                <a:solidFill>
                  <a:srgbClr val="C00000"/>
                </a:solidFill>
              </a:rPr>
              <a:t>Akin to economic, and physical well-being</a:t>
            </a:r>
          </a:p>
          <a:p>
            <a:r>
              <a:rPr lang="en-CA" sz="2000" dirty="0"/>
              <a:t>(c) </a:t>
            </a:r>
            <a:r>
              <a:rPr lang="en-CA" sz="2000" b="1" dirty="0">
                <a:solidFill>
                  <a:srgbClr val="2A96BC"/>
                </a:solidFill>
              </a:rPr>
              <a:t>health</a:t>
            </a:r>
            <a:r>
              <a:rPr lang="en-CA" sz="2000" dirty="0"/>
              <a:t> (strength, feeling well, clean air and water, adequate nutrition, and disease protection); </a:t>
            </a:r>
          </a:p>
          <a:p>
            <a:pPr lvl="1"/>
            <a:r>
              <a:rPr lang="en-CA" sz="2000" dirty="0">
                <a:solidFill>
                  <a:srgbClr val="C00000"/>
                </a:solidFill>
              </a:rPr>
              <a:t>Akin to physical, and environmental well-being</a:t>
            </a:r>
          </a:p>
          <a:p>
            <a:r>
              <a:rPr lang="en-CA" sz="2000" dirty="0"/>
              <a:t>(d) good </a:t>
            </a:r>
            <a:r>
              <a:rPr lang="en-CA" sz="2000" b="1" dirty="0">
                <a:solidFill>
                  <a:srgbClr val="2A96BC"/>
                </a:solidFill>
              </a:rPr>
              <a:t>social relations </a:t>
            </a:r>
            <a:r>
              <a:rPr lang="en-CA" sz="2000" dirty="0"/>
              <a:t>(culture, spiritual, aesthetics, and recreational); and</a:t>
            </a:r>
          </a:p>
          <a:p>
            <a:pPr lvl="1"/>
            <a:r>
              <a:rPr lang="en-CA" sz="2000" dirty="0">
                <a:solidFill>
                  <a:srgbClr val="C00000"/>
                </a:solidFill>
              </a:rPr>
              <a:t>Akin to social, spiritual, and psychological (emotional) well-being</a:t>
            </a:r>
          </a:p>
          <a:p>
            <a:r>
              <a:rPr lang="en-CA" sz="2000" dirty="0"/>
              <a:t> (e) </a:t>
            </a:r>
            <a:r>
              <a:rPr lang="en-CA" sz="2000" b="1" dirty="0">
                <a:solidFill>
                  <a:srgbClr val="2A96BC"/>
                </a:solidFill>
              </a:rPr>
              <a:t>freedom</a:t>
            </a:r>
            <a:r>
              <a:rPr lang="en-CA" sz="2000" dirty="0"/>
              <a:t> of choice and action (i.e., political autonomy).</a:t>
            </a:r>
          </a:p>
          <a:p>
            <a:pPr lvl="1"/>
            <a:r>
              <a:rPr lang="en-CA" sz="2000" dirty="0">
                <a:solidFill>
                  <a:srgbClr val="C00000"/>
                </a:solidFill>
              </a:rPr>
              <a:t>Akin to political well-being</a:t>
            </a:r>
          </a:p>
        </p:txBody>
      </p:sp>
    </p:spTree>
    <p:extLst>
      <p:ext uri="{BB962C8B-B14F-4D97-AF65-F5344CB8AC3E}">
        <p14:creationId xmlns:p14="http://schemas.microsoft.com/office/powerpoint/2010/main" val="2967781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ADAA2-1849-97A6-76DF-5A221EE726F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F74392-51C0-202B-C688-B556C6BAF3F8}"/>
              </a:ext>
            </a:extLst>
          </p:cNvPr>
          <p:cNvSpPr>
            <a:spLocks noGrp="1"/>
          </p:cNvSpPr>
          <p:nvPr>
            <p:ph type="title"/>
          </p:nvPr>
        </p:nvSpPr>
        <p:spPr>
          <a:xfrm>
            <a:off x="75415" y="177045"/>
            <a:ext cx="9690754" cy="1119139"/>
          </a:xfrm>
        </p:spPr>
        <p:txBody>
          <a:bodyPr>
            <a:normAutofit fontScale="90000"/>
          </a:bodyPr>
          <a:lstStyle/>
          <a:p>
            <a:r>
              <a:rPr lang="en-CA" dirty="0"/>
              <a:t>My letter of invitation triggered my thoughts about augmenting the nexus with </a:t>
            </a:r>
            <a:r>
              <a:rPr lang="en-CA" b="1" dirty="0">
                <a:solidFill>
                  <a:srgbClr val="2A96BC"/>
                </a:solidFill>
              </a:rPr>
              <a:t>transdisciplinarity</a:t>
            </a:r>
            <a:r>
              <a:rPr lang="en-CA" b="1" dirty="0">
                <a:solidFill>
                  <a:srgbClr val="92D050"/>
                </a:solidFill>
              </a:rPr>
              <a:t>:</a:t>
            </a:r>
            <a:br>
              <a:rPr lang="en-CA" dirty="0"/>
            </a:br>
            <a:endParaRPr lang="en-CA" dirty="0"/>
          </a:p>
        </p:txBody>
      </p:sp>
      <p:sp>
        <p:nvSpPr>
          <p:cNvPr id="6" name="Content Placeholder 5">
            <a:extLst>
              <a:ext uri="{FF2B5EF4-FFF2-40B4-BE49-F238E27FC236}">
                <a16:creationId xmlns:a16="http://schemas.microsoft.com/office/drawing/2014/main" id="{82E01A45-9A8C-C3AF-C5D4-626863DFC1DB}"/>
              </a:ext>
            </a:extLst>
          </p:cNvPr>
          <p:cNvSpPr>
            <a:spLocks noGrp="1"/>
          </p:cNvSpPr>
          <p:nvPr>
            <p:ph idx="1"/>
          </p:nvPr>
        </p:nvSpPr>
        <p:spPr>
          <a:xfrm>
            <a:off x="806288" y="2453666"/>
            <a:ext cx="8596668" cy="3880773"/>
          </a:xfrm>
        </p:spPr>
        <p:txBody>
          <a:bodyPr/>
          <a:lstStyle/>
          <a:p>
            <a:r>
              <a:rPr lang="en-CA" dirty="0"/>
              <a:t> </a:t>
            </a:r>
          </a:p>
        </p:txBody>
      </p:sp>
      <p:sp>
        <p:nvSpPr>
          <p:cNvPr id="3" name="TextBox 2">
            <a:extLst>
              <a:ext uri="{FF2B5EF4-FFF2-40B4-BE49-F238E27FC236}">
                <a16:creationId xmlns:a16="http://schemas.microsoft.com/office/drawing/2014/main" id="{087BDFD7-41CE-1B68-C32E-57EA02DA0106}"/>
              </a:ext>
            </a:extLst>
          </p:cNvPr>
          <p:cNvSpPr txBox="1"/>
          <p:nvPr/>
        </p:nvSpPr>
        <p:spPr>
          <a:xfrm>
            <a:off x="198235" y="1758097"/>
            <a:ext cx="9867900" cy="4154984"/>
          </a:xfrm>
          <a:prstGeom prst="rect">
            <a:avLst/>
          </a:prstGeom>
          <a:noFill/>
        </p:spPr>
        <p:txBody>
          <a:bodyPr wrap="square">
            <a:spAutoFit/>
          </a:bodyPr>
          <a:lstStyle/>
          <a:p>
            <a:r>
              <a:rPr lang="en-CA" sz="2400" dirty="0"/>
              <a:t>“</a:t>
            </a:r>
            <a:r>
              <a:rPr lang="en-CA" sz="2400" b="0" i="0" u="none" strike="noStrike" baseline="0" dirty="0"/>
              <a:t>This conference will bring together </a:t>
            </a:r>
            <a:r>
              <a:rPr lang="en-CA" sz="2400" b="0" i="0" u="none" strike="noStrike" baseline="0" dirty="0">
                <a:highlight>
                  <a:srgbClr val="FFFF00"/>
                </a:highlight>
              </a:rPr>
              <a:t>civil society, practitioners, policymakers, researchers, academia, and experts</a:t>
            </a:r>
            <a:r>
              <a:rPr lang="en-CA" sz="2400" b="0" i="0" u="none" strike="noStrike" baseline="0" dirty="0"/>
              <a:t> from across the nation to discuss research and practices that highlight social and community </a:t>
            </a:r>
            <a:r>
              <a:rPr lang="en-CA" sz="2400" b="0" i="0" u="none" strike="noStrike" baseline="0" dirty="0">
                <a:highlight>
                  <a:srgbClr val="FFFF00"/>
                </a:highlight>
              </a:rPr>
              <a:t>innovations, collaborations, and partnerships</a:t>
            </a:r>
            <a:r>
              <a:rPr lang="en-CA" sz="2400" b="0" i="0" u="none" strike="noStrike" baseline="0" dirty="0"/>
              <a:t> toward social development and sustainability. The participation of academic, research, and development institutions and organizations will significantly </a:t>
            </a:r>
            <a:r>
              <a:rPr lang="en-CA" sz="2400" b="0" i="0" u="none" strike="noStrike" baseline="0" dirty="0">
                <a:highlight>
                  <a:srgbClr val="FFFF00"/>
                </a:highlight>
              </a:rPr>
              <a:t>stimulate the exchange of ideas </a:t>
            </a:r>
            <a:r>
              <a:rPr lang="en-CA" sz="2400" b="0" i="0" u="none" strike="noStrike" baseline="0" dirty="0"/>
              <a:t>and </a:t>
            </a:r>
            <a:r>
              <a:rPr lang="en-CA" sz="2400" b="0" i="0" u="none" strike="noStrike" baseline="0" dirty="0">
                <a:highlight>
                  <a:srgbClr val="FFFF00"/>
                </a:highlight>
              </a:rPr>
              <a:t>engage various stakeholders in the collaborative sharing </a:t>
            </a:r>
            <a:r>
              <a:rPr lang="en-CA" sz="2400" b="0" i="0" u="none" strike="noStrike" baseline="0" dirty="0"/>
              <a:t>of experiences, lessons learned, best practices, and innovations to current opportunities and challenges </a:t>
            </a:r>
            <a:r>
              <a:rPr lang="en-CA" sz="2400" b="0" i="0" u="none" strike="noStrike" baseline="0" dirty="0">
                <a:highlight>
                  <a:srgbClr val="FFFF00"/>
                </a:highlight>
              </a:rPr>
              <a:t>within the intersection </a:t>
            </a:r>
            <a:r>
              <a:rPr lang="en-CA" sz="2400" b="0" i="0" u="none" strike="noStrike" baseline="0" dirty="0"/>
              <a:t>of social development and sustainability.”</a:t>
            </a:r>
            <a:endParaRPr lang="en-CA" sz="2400" dirty="0"/>
          </a:p>
        </p:txBody>
      </p:sp>
    </p:spTree>
    <p:extLst>
      <p:ext uri="{BB962C8B-B14F-4D97-AF65-F5344CB8AC3E}">
        <p14:creationId xmlns:p14="http://schemas.microsoft.com/office/powerpoint/2010/main" val="1639380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45B912A-0782-5671-9732-D83C307E85EF}"/>
              </a:ext>
            </a:extLst>
          </p:cNvPr>
          <p:cNvSpPr>
            <a:spLocks noGrp="1"/>
          </p:cNvSpPr>
          <p:nvPr>
            <p:ph type="title"/>
          </p:nvPr>
        </p:nvSpPr>
        <p:spPr>
          <a:xfrm>
            <a:off x="646645" y="276431"/>
            <a:ext cx="4203045" cy="460282"/>
          </a:xfrm>
        </p:spPr>
        <p:txBody>
          <a:bodyPr anchor="ctr">
            <a:normAutofit fontScale="90000"/>
          </a:bodyPr>
          <a:lstStyle/>
          <a:p>
            <a:r>
              <a:rPr lang="en-CA" dirty="0">
                <a:solidFill>
                  <a:schemeClr val="bg1"/>
                </a:solidFill>
              </a:rPr>
              <a:t> </a:t>
            </a:r>
          </a:p>
        </p:txBody>
      </p:sp>
      <p:sp>
        <p:nvSpPr>
          <p:cNvPr id="3" name="Content Placeholder 2">
            <a:extLst>
              <a:ext uri="{FF2B5EF4-FFF2-40B4-BE49-F238E27FC236}">
                <a16:creationId xmlns:a16="http://schemas.microsoft.com/office/drawing/2014/main" id="{AC518017-026E-1E96-66F3-9EA0EE092A9F}"/>
              </a:ext>
            </a:extLst>
          </p:cNvPr>
          <p:cNvSpPr>
            <a:spLocks noGrp="1"/>
          </p:cNvSpPr>
          <p:nvPr>
            <p:ph idx="1"/>
          </p:nvPr>
        </p:nvSpPr>
        <p:spPr>
          <a:xfrm>
            <a:off x="323323" y="362691"/>
            <a:ext cx="4660125" cy="6218878"/>
          </a:xfrm>
        </p:spPr>
        <p:txBody>
          <a:bodyPr>
            <a:noAutofit/>
          </a:bodyPr>
          <a:lstStyle/>
          <a:p>
            <a:r>
              <a:rPr lang="en-CA" sz="2800" dirty="0">
                <a:solidFill>
                  <a:schemeClr val="bg1"/>
                </a:solidFill>
              </a:rPr>
              <a:t>Each of the five conference subthemes depends on collaborative partnership efforts among various sectors, so participants can gain a deeper appreciation for intergenerational social justice and sustainability as they affect human ecological well-being and security – </a:t>
            </a:r>
            <a:r>
              <a:rPr lang="en-CA" sz="2800" dirty="0">
                <a:solidFill>
                  <a:srgbClr val="92D050"/>
                </a:solidFill>
              </a:rPr>
              <a:t>these inherently involve transdisciplinarity.</a:t>
            </a:r>
          </a:p>
        </p:txBody>
      </p:sp>
      <p:pic>
        <p:nvPicPr>
          <p:cNvPr id="5" name="Picture 4">
            <a:extLst>
              <a:ext uri="{FF2B5EF4-FFF2-40B4-BE49-F238E27FC236}">
                <a16:creationId xmlns:a16="http://schemas.microsoft.com/office/drawing/2014/main" id="{BEF67C86-4E92-8692-55CA-2F231780B662}"/>
              </a:ext>
            </a:extLst>
          </p:cNvPr>
          <p:cNvPicPr>
            <a:picLocks noChangeAspect="1"/>
          </p:cNvPicPr>
          <p:nvPr/>
        </p:nvPicPr>
        <p:blipFill>
          <a:blip r:embed="rId2"/>
          <a:stretch>
            <a:fillRect/>
          </a:stretch>
        </p:blipFill>
        <p:spPr>
          <a:xfrm>
            <a:off x="5549431" y="2461937"/>
            <a:ext cx="6430631" cy="1848806"/>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398797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B9E15-AB66-82AB-2A0A-E204DE03E7D5}"/>
              </a:ext>
            </a:extLst>
          </p:cNvPr>
          <p:cNvSpPr>
            <a:spLocks noGrp="1"/>
          </p:cNvSpPr>
          <p:nvPr>
            <p:ph type="title"/>
          </p:nvPr>
        </p:nvSpPr>
        <p:spPr>
          <a:xfrm>
            <a:off x="652481" y="1382486"/>
            <a:ext cx="3547581" cy="4093028"/>
          </a:xfrm>
        </p:spPr>
        <p:txBody>
          <a:bodyPr anchor="ctr">
            <a:normAutofit/>
          </a:bodyPr>
          <a:lstStyle/>
          <a:p>
            <a:r>
              <a:rPr lang="en-CA" sz="4400" dirty="0"/>
              <a:t>Conference themes:</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CCABAEB-65A4-3854-EC3A-9BE86B39E195}"/>
              </a:ext>
            </a:extLst>
          </p:cNvPr>
          <p:cNvGraphicFramePr>
            <a:graphicFrameLocks noGrp="1"/>
          </p:cNvGraphicFramePr>
          <p:nvPr>
            <p:ph idx="1"/>
            <p:extLst>
              <p:ext uri="{D42A27DB-BD31-4B8C-83A1-F6EECF244321}">
                <p14:modId xmlns:p14="http://schemas.microsoft.com/office/powerpoint/2010/main" val="2050588667"/>
              </p:ext>
            </p:extLst>
          </p:nvPr>
        </p:nvGraphicFramePr>
        <p:xfrm>
          <a:off x="4801721" y="367646"/>
          <a:ext cx="7219037" cy="6259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6455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B0FF-526C-1A63-8721-99BCB74FFCCA}"/>
              </a:ext>
            </a:extLst>
          </p:cNvPr>
          <p:cNvSpPr>
            <a:spLocks noGrp="1"/>
          </p:cNvSpPr>
          <p:nvPr>
            <p:ph type="title"/>
          </p:nvPr>
        </p:nvSpPr>
        <p:spPr>
          <a:xfrm>
            <a:off x="677334" y="609600"/>
            <a:ext cx="8938006" cy="851555"/>
          </a:xfrm>
        </p:spPr>
        <p:txBody>
          <a:bodyPr>
            <a:normAutofit fontScale="90000"/>
          </a:bodyPr>
          <a:lstStyle/>
          <a:p>
            <a:r>
              <a:rPr lang="en-CA" b="1" dirty="0"/>
              <a:t>Conference Theme</a:t>
            </a:r>
            <a:br>
              <a:rPr lang="en-CA" b="1" dirty="0"/>
            </a:br>
            <a:r>
              <a:rPr lang="en-CA" sz="2700" dirty="0">
                <a:hlinkClick r:id="rId2"/>
              </a:rPr>
              <a:t>https://dsds.che.uplb.edu.ph/sdcon/2025-icsdsxphec/</a:t>
            </a:r>
            <a:r>
              <a:rPr lang="en-CA" sz="2700" dirty="0"/>
              <a:t> </a:t>
            </a:r>
            <a:endParaRPr lang="en-CA" sz="2700" b="1" dirty="0"/>
          </a:p>
        </p:txBody>
      </p:sp>
      <p:sp>
        <p:nvSpPr>
          <p:cNvPr id="3" name="Content Placeholder 2">
            <a:extLst>
              <a:ext uri="{FF2B5EF4-FFF2-40B4-BE49-F238E27FC236}">
                <a16:creationId xmlns:a16="http://schemas.microsoft.com/office/drawing/2014/main" id="{83780F81-D276-1BC2-BA23-B3AF09147334}"/>
              </a:ext>
            </a:extLst>
          </p:cNvPr>
          <p:cNvSpPr>
            <a:spLocks noGrp="1"/>
          </p:cNvSpPr>
          <p:nvPr>
            <p:ph idx="1"/>
          </p:nvPr>
        </p:nvSpPr>
        <p:spPr/>
        <p:txBody>
          <a:bodyPr>
            <a:normAutofit/>
          </a:bodyPr>
          <a:lstStyle/>
          <a:p>
            <a:pPr marL="0" indent="0">
              <a:buNone/>
            </a:pPr>
            <a:r>
              <a:rPr lang="en-CA" sz="5400" b="1" i="1" dirty="0"/>
              <a:t>Social Development and Sustainability for Human Ecological Well-being</a:t>
            </a:r>
          </a:p>
        </p:txBody>
      </p:sp>
    </p:spTree>
    <p:extLst>
      <p:ext uri="{BB962C8B-B14F-4D97-AF65-F5344CB8AC3E}">
        <p14:creationId xmlns:p14="http://schemas.microsoft.com/office/powerpoint/2010/main" val="2229802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3"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4" name="Isosceles Triangle 13">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6"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Isosceles Triangle 17">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useBgFill="1">
        <p:nvSpPr>
          <p:cNvPr id="21" name="Rectangle 2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1" name="Isosceles Triangle 3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5" name="Isosceles Triangle 3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7" name="Freeform: Shape 3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A850CEF-0046-F9D8-D418-D7548E9A0B27}"/>
              </a:ext>
            </a:extLst>
          </p:cNvPr>
          <p:cNvSpPr>
            <a:spLocks noGrp="1"/>
          </p:cNvSpPr>
          <p:nvPr>
            <p:ph type="title"/>
          </p:nvPr>
        </p:nvSpPr>
        <p:spPr>
          <a:xfrm>
            <a:off x="4302625" y="1020871"/>
            <a:ext cx="7509161" cy="5568465"/>
          </a:xfrm>
        </p:spPr>
        <p:txBody>
          <a:bodyPr vert="horz" lIns="91440" tIns="45720" rIns="91440" bIns="45720" rtlCol="0" anchor="b">
            <a:noAutofit/>
          </a:bodyPr>
          <a:lstStyle/>
          <a:p>
            <a:pPr>
              <a:lnSpc>
                <a:spcPct val="90000"/>
              </a:lnSpc>
            </a:pPr>
            <a:r>
              <a:rPr lang="en-US" sz="5400" b="1" i="1" u="sng" dirty="0">
                <a:solidFill>
                  <a:srgbClr val="2A96BC"/>
                </a:solidFill>
              </a:rPr>
              <a:t>Trans</a:t>
            </a:r>
            <a:r>
              <a:rPr lang="en-US" sz="5400" b="1" i="1" dirty="0">
                <a:solidFill>
                  <a:srgbClr val="2A96BC"/>
                </a:solidFill>
              </a:rPr>
              <a:t>disciplinarity</a:t>
            </a:r>
            <a:r>
              <a:rPr lang="en-US" sz="5400" dirty="0">
                <a:solidFill>
                  <a:srgbClr val="FFFFFF"/>
                </a:solidFill>
              </a:rPr>
              <a:t> – between, among, and beyond academic disciplines to include </a:t>
            </a:r>
            <a:r>
              <a:rPr lang="en-US" sz="5400" u="sng" dirty="0">
                <a:solidFill>
                  <a:srgbClr val="FFFFFF"/>
                </a:solidFill>
              </a:rPr>
              <a:t>all</a:t>
            </a:r>
            <a:r>
              <a:rPr lang="en-US" sz="5400" dirty="0">
                <a:solidFill>
                  <a:srgbClr val="FFFFFF"/>
                </a:solidFill>
              </a:rPr>
              <a:t> sectors – disciplines, government, industry, and civil society.</a:t>
            </a:r>
          </a:p>
        </p:txBody>
      </p:sp>
      <p:sp>
        <p:nvSpPr>
          <p:cNvPr id="39" name="Isosceles Triangle 3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3322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DB79-02E2-517B-71AE-E8A2A09BB3BB}"/>
              </a:ext>
            </a:extLst>
          </p:cNvPr>
          <p:cNvSpPr>
            <a:spLocks noGrp="1"/>
          </p:cNvSpPr>
          <p:nvPr>
            <p:ph type="title"/>
          </p:nvPr>
        </p:nvSpPr>
        <p:spPr>
          <a:xfrm>
            <a:off x="782424" y="66743"/>
            <a:ext cx="11199044" cy="1499616"/>
          </a:xfrm>
        </p:spPr>
        <p:txBody>
          <a:bodyPr>
            <a:normAutofit fontScale="90000"/>
          </a:bodyPr>
          <a:lstStyle/>
          <a:p>
            <a:r>
              <a:rPr lang="en-CA" dirty="0">
                <a:solidFill>
                  <a:srgbClr val="0070C0"/>
                </a:solidFill>
              </a:rPr>
              <a:t>Four approaches to transdisciplinarity (began in the 1970s) </a:t>
            </a:r>
            <a:br>
              <a:rPr lang="en-CA" dirty="0">
                <a:solidFill>
                  <a:srgbClr val="0070C0"/>
                </a:solidFill>
              </a:rPr>
            </a:br>
            <a:r>
              <a:rPr lang="en-CA" dirty="0">
                <a:solidFill>
                  <a:srgbClr val="DC4930"/>
                </a:solidFill>
              </a:rPr>
              <a:t>Most focus on “</a:t>
            </a:r>
            <a:r>
              <a:rPr lang="en-CA" i="1" dirty="0">
                <a:solidFill>
                  <a:srgbClr val="DC4930"/>
                </a:solidFill>
              </a:rPr>
              <a:t>The whole” </a:t>
            </a:r>
            <a:r>
              <a:rPr lang="en-CA" dirty="0">
                <a:solidFill>
                  <a:srgbClr val="DC4930"/>
                </a:solidFill>
              </a:rPr>
              <a:t>while dealing with </a:t>
            </a:r>
            <a:r>
              <a:rPr lang="en-CA" i="1" dirty="0">
                <a:solidFill>
                  <a:srgbClr val="DC4930"/>
                </a:solidFill>
              </a:rPr>
              <a:t>complexity </a:t>
            </a:r>
            <a:r>
              <a:rPr lang="en-CA" dirty="0">
                <a:solidFill>
                  <a:srgbClr val="DC4930"/>
                </a:solidFill>
              </a:rPr>
              <a:t>and</a:t>
            </a:r>
            <a:r>
              <a:rPr lang="en-CA" i="1" dirty="0">
                <a:solidFill>
                  <a:srgbClr val="DC4930"/>
                </a:solidFill>
              </a:rPr>
              <a:t> reconciling contradictions</a:t>
            </a:r>
          </a:p>
        </p:txBody>
      </p:sp>
      <p:graphicFrame>
        <p:nvGraphicFramePr>
          <p:cNvPr id="5" name="Content Placeholder 2">
            <a:extLst>
              <a:ext uri="{FF2B5EF4-FFF2-40B4-BE49-F238E27FC236}">
                <a16:creationId xmlns:a16="http://schemas.microsoft.com/office/drawing/2014/main" id="{94BEBFF4-E4AE-48F3-ABE1-4C9519263879}"/>
              </a:ext>
            </a:extLst>
          </p:cNvPr>
          <p:cNvGraphicFramePr>
            <a:graphicFrameLocks noGrp="1"/>
          </p:cNvGraphicFramePr>
          <p:nvPr>
            <p:ph idx="1"/>
            <p:extLst>
              <p:ext uri="{D42A27DB-BD31-4B8C-83A1-F6EECF244321}">
                <p14:modId xmlns:p14="http://schemas.microsoft.com/office/powerpoint/2010/main" val="4041503909"/>
              </p:ext>
            </p:extLst>
          </p:nvPr>
        </p:nvGraphicFramePr>
        <p:xfrm>
          <a:off x="449092" y="1659117"/>
          <a:ext cx="10363451" cy="513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2325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3ED893-589E-8A64-93AA-2B931B7F6893}"/>
              </a:ext>
            </a:extLst>
          </p:cNvPr>
          <p:cNvSpPr>
            <a:spLocks noGrp="1"/>
          </p:cNvSpPr>
          <p:nvPr>
            <p:ph type="title"/>
          </p:nvPr>
        </p:nvSpPr>
        <p:spPr>
          <a:xfrm>
            <a:off x="5266287" y="156238"/>
            <a:ext cx="5133974" cy="1320800"/>
          </a:xfrm>
        </p:spPr>
        <p:txBody>
          <a:bodyPr>
            <a:normAutofit/>
          </a:bodyPr>
          <a:lstStyle/>
          <a:p>
            <a:r>
              <a:rPr lang="en-CA" sz="3300" dirty="0"/>
              <a:t>What this means for home economists in particular:</a:t>
            </a:r>
          </a:p>
        </p:txBody>
      </p:sp>
      <p:sp>
        <p:nvSpPr>
          <p:cNvPr id="4" name="Content Placeholder 3">
            <a:extLst>
              <a:ext uri="{FF2B5EF4-FFF2-40B4-BE49-F238E27FC236}">
                <a16:creationId xmlns:a16="http://schemas.microsoft.com/office/drawing/2014/main" id="{2E6196A3-E990-C13E-A05E-9E0D4564E465}"/>
              </a:ext>
            </a:extLst>
          </p:cNvPr>
          <p:cNvSpPr>
            <a:spLocks noGrp="1"/>
          </p:cNvSpPr>
          <p:nvPr>
            <p:ph idx="1"/>
          </p:nvPr>
        </p:nvSpPr>
        <p:spPr>
          <a:xfrm>
            <a:off x="5209563" y="1312985"/>
            <a:ext cx="5247422" cy="5388777"/>
          </a:xfrm>
        </p:spPr>
        <p:txBody>
          <a:bodyPr>
            <a:normAutofit fontScale="92500" lnSpcReduction="10000"/>
          </a:bodyPr>
          <a:lstStyle/>
          <a:p>
            <a:r>
              <a:rPr lang="en-CA" sz="2400" dirty="0"/>
              <a:t>Transdisciplinarity pushes home economists to move beyond </a:t>
            </a:r>
          </a:p>
          <a:p>
            <a:pPr lvl="1"/>
            <a:r>
              <a:rPr lang="en-CA" sz="2400" dirty="0"/>
              <a:t>(a) working with individuals and families while drawing on other disciplines (multi and interdisciplinarity) </a:t>
            </a:r>
          </a:p>
          <a:p>
            <a:pPr marL="457200" lvl="1" indent="0">
              <a:buNone/>
            </a:pPr>
            <a:r>
              <a:rPr lang="en-CA" sz="2400" dirty="0"/>
              <a:t>to </a:t>
            </a:r>
          </a:p>
          <a:p>
            <a:pPr lvl="1"/>
            <a:r>
              <a:rPr lang="en-CA" sz="2400" dirty="0"/>
              <a:t>(b) working with individuals and families while drawing on other disciplines as well as government, industry, and civil society sectors.</a:t>
            </a:r>
          </a:p>
          <a:p>
            <a:pPr marL="457200" lvl="1" indent="0">
              <a:buNone/>
            </a:pPr>
            <a:r>
              <a:rPr lang="en-CA" sz="2400" dirty="0"/>
              <a:t>This necessitates the collaboration, inclusion, and integration of </a:t>
            </a:r>
            <a:r>
              <a:rPr lang="en-CA" sz="2400" b="1" dirty="0">
                <a:solidFill>
                  <a:srgbClr val="2A96BC"/>
                </a:solidFill>
              </a:rPr>
              <a:t>many voices </a:t>
            </a:r>
            <a:r>
              <a:rPr lang="en-CA" sz="2400" dirty="0"/>
              <a:t>— a central goal of this conference. </a:t>
            </a:r>
          </a:p>
        </p:txBody>
      </p:sp>
      <p:pic>
        <p:nvPicPr>
          <p:cNvPr id="6" name="Picture 5" descr="Figures of houses in different position and sizes">
            <a:extLst>
              <a:ext uri="{FF2B5EF4-FFF2-40B4-BE49-F238E27FC236}">
                <a16:creationId xmlns:a16="http://schemas.microsoft.com/office/drawing/2014/main" id="{BAA40E14-8483-E6DE-D9C8-74D555A4AD0A}"/>
              </a:ext>
            </a:extLst>
          </p:cNvPr>
          <p:cNvPicPr>
            <a:picLocks noChangeAspect="1"/>
          </p:cNvPicPr>
          <p:nvPr/>
        </p:nvPicPr>
        <p:blipFill>
          <a:blip r:embed="rId2"/>
          <a:srcRect l="19128" r="3662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2148151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E98C-FF3C-ED3C-395F-9B4CA34F3DED}"/>
              </a:ext>
            </a:extLst>
          </p:cNvPr>
          <p:cNvSpPr>
            <a:spLocks noGrp="1"/>
          </p:cNvSpPr>
          <p:nvPr>
            <p:ph type="title"/>
          </p:nvPr>
        </p:nvSpPr>
        <p:spPr>
          <a:xfrm>
            <a:off x="173195" y="165763"/>
            <a:ext cx="10237629" cy="977237"/>
          </a:xfrm>
        </p:spPr>
        <p:txBody>
          <a:bodyPr>
            <a:normAutofit fontScale="90000"/>
          </a:bodyPr>
          <a:lstStyle/>
          <a:p>
            <a:r>
              <a:rPr lang="en-CA" dirty="0"/>
              <a:t>What would transdisciplinary work entail? Home economists – indeed all stakeholders - would</a:t>
            </a:r>
          </a:p>
        </p:txBody>
      </p:sp>
      <p:graphicFrame>
        <p:nvGraphicFramePr>
          <p:cNvPr id="5" name="Content Placeholder 2">
            <a:extLst>
              <a:ext uri="{FF2B5EF4-FFF2-40B4-BE49-F238E27FC236}">
                <a16:creationId xmlns:a16="http://schemas.microsoft.com/office/drawing/2014/main" id="{E139CC3F-7AD1-6BC9-9651-A3BD7ECCEAE3}"/>
              </a:ext>
            </a:extLst>
          </p:cNvPr>
          <p:cNvGraphicFramePr>
            <a:graphicFrameLocks noGrp="1"/>
          </p:cNvGraphicFramePr>
          <p:nvPr>
            <p:ph idx="1"/>
            <p:extLst>
              <p:ext uri="{D42A27DB-BD31-4B8C-83A1-F6EECF244321}">
                <p14:modId xmlns:p14="http://schemas.microsoft.com/office/powerpoint/2010/main" val="2669441117"/>
              </p:ext>
            </p:extLst>
          </p:nvPr>
        </p:nvGraphicFramePr>
        <p:xfrm>
          <a:off x="611346" y="1378164"/>
          <a:ext cx="8596668" cy="5098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9920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6C2D-9CCA-A690-B5A0-7BC3819F7132}"/>
              </a:ext>
            </a:extLst>
          </p:cNvPr>
          <p:cNvSpPr>
            <a:spLocks noGrp="1"/>
          </p:cNvSpPr>
          <p:nvPr>
            <p:ph type="title"/>
          </p:nvPr>
        </p:nvSpPr>
        <p:spPr>
          <a:xfrm>
            <a:off x="5536735" y="228601"/>
            <a:ext cx="3737268" cy="561975"/>
          </a:xfrm>
        </p:spPr>
        <p:txBody>
          <a:bodyPr>
            <a:normAutofit fontScale="90000"/>
          </a:bodyPr>
          <a:lstStyle/>
          <a:p>
            <a:r>
              <a:rPr lang="en-CA" dirty="0"/>
              <a:t>Complexity</a:t>
            </a:r>
          </a:p>
        </p:txBody>
      </p:sp>
      <p:graphicFrame>
        <p:nvGraphicFramePr>
          <p:cNvPr id="14" name="Content Placeholder 2">
            <a:extLst>
              <a:ext uri="{FF2B5EF4-FFF2-40B4-BE49-F238E27FC236}">
                <a16:creationId xmlns:a16="http://schemas.microsoft.com/office/drawing/2014/main" id="{DD118B0F-5052-9E78-0BBA-47A5611606EF}"/>
              </a:ext>
            </a:extLst>
          </p:cNvPr>
          <p:cNvGraphicFramePr>
            <a:graphicFrameLocks noGrp="1"/>
          </p:cNvGraphicFramePr>
          <p:nvPr>
            <p:ph idx="1"/>
            <p:extLst>
              <p:ext uri="{D42A27DB-BD31-4B8C-83A1-F6EECF244321}">
                <p14:modId xmlns:p14="http://schemas.microsoft.com/office/powerpoint/2010/main" val="90091927"/>
              </p:ext>
            </p:extLst>
          </p:nvPr>
        </p:nvGraphicFramePr>
        <p:xfrm>
          <a:off x="5695951" y="895351"/>
          <a:ext cx="4378152" cy="5857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Red chaotic lines with blue dots">
            <a:extLst>
              <a:ext uri="{FF2B5EF4-FFF2-40B4-BE49-F238E27FC236}">
                <a16:creationId xmlns:a16="http://schemas.microsoft.com/office/drawing/2014/main" id="{09B9FC5A-7EA6-B48E-065B-3E632C07E9BA}"/>
              </a:ext>
            </a:extLst>
          </p:cNvPr>
          <p:cNvPicPr>
            <a:picLocks noChangeAspect="1"/>
          </p:cNvPicPr>
          <p:nvPr/>
        </p:nvPicPr>
        <p:blipFill>
          <a:blip r:embed="rId7">
            <a:extLst>
              <a:ext uri="{28A0092B-C50C-407E-A947-70E740481C1C}">
                <a14:useLocalDpi xmlns:a14="http://schemas.microsoft.com/office/drawing/2010/main" val="0"/>
              </a:ext>
            </a:extLst>
          </a:blip>
          <a:srcRect l="25710" r="21779" b="-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5" name="Isosceles Triangle 3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268234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22F3C-CA23-F3AC-8F33-F333623E4F57}"/>
              </a:ext>
            </a:extLst>
          </p:cNvPr>
          <p:cNvSpPr>
            <a:spLocks noGrp="1"/>
          </p:cNvSpPr>
          <p:nvPr>
            <p:ph type="title"/>
          </p:nvPr>
        </p:nvSpPr>
        <p:spPr>
          <a:xfrm>
            <a:off x="677334" y="191327"/>
            <a:ext cx="8596668" cy="625311"/>
          </a:xfrm>
        </p:spPr>
        <p:txBody>
          <a:bodyPr>
            <a:normAutofit fontScale="90000"/>
          </a:bodyPr>
          <a:lstStyle/>
          <a:p>
            <a:r>
              <a:rPr lang="en-CA" dirty="0"/>
              <a:t>Focus on Patterns</a:t>
            </a:r>
          </a:p>
        </p:txBody>
      </p:sp>
      <p:sp>
        <p:nvSpPr>
          <p:cNvPr id="3" name="Content Placeholder 2">
            <a:extLst>
              <a:ext uri="{FF2B5EF4-FFF2-40B4-BE49-F238E27FC236}">
                <a16:creationId xmlns:a16="http://schemas.microsoft.com/office/drawing/2014/main" id="{8792FA7C-7A1E-83E5-9A79-D6D85CAEF25C}"/>
              </a:ext>
            </a:extLst>
          </p:cNvPr>
          <p:cNvSpPr>
            <a:spLocks noGrp="1"/>
          </p:cNvSpPr>
          <p:nvPr>
            <p:ph idx="1"/>
          </p:nvPr>
        </p:nvSpPr>
        <p:spPr>
          <a:xfrm>
            <a:off x="677334" y="1102937"/>
            <a:ext cx="8596668" cy="5429838"/>
          </a:xfrm>
        </p:spPr>
        <p:txBody>
          <a:bodyPr>
            <a:normAutofit lnSpcReduction="10000"/>
          </a:bodyPr>
          <a:lstStyle/>
          <a:p>
            <a:r>
              <a:rPr lang="en-CA" sz="3600" dirty="0"/>
              <a:t>Rather than accepting separate and parallel </a:t>
            </a:r>
            <a:r>
              <a:rPr lang="en-CA" sz="3600" b="1" u="sng" dirty="0"/>
              <a:t>streams</a:t>
            </a:r>
            <a:r>
              <a:rPr lang="en-CA" sz="3600" dirty="0"/>
              <a:t> of </a:t>
            </a:r>
            <a:r>
              <a:rPr lang="en-CA" sz="3600" dirty="0">
                <a:solidFill>
                  <a:schemeClr val="tx1"/>
                </a:solidFill>
              </a:rPr>
              <a:t>information, ideas, </a:t>
            </a:r>
            <a:r>
              <a:rPr lang="en-CA" sz="3600" dirty="0"/>
              <a:t>and perspectives from diverse stakeholders, the newly formed TD collective looks for </a:t>
            </a:r>
            <a:r>
              <a:rPr lang="en-CA" sz="3600" dirty="0">
                <a:solidFill>
                  <a:srgbClr val="2A96BC"/>
                </a:solidFill>
              </a:rPr>
              <a:t>patterns</a:t>
            </a:r>
            <a:r>
              <a:rPr lang="en-CA" sz="3600" dirty="0"/>
              <a:t> of </a:t>
            </a:r>
            <a:r>
              <a:rPr lang="en-CA" sz="3600" dirty="0">
                <a:solidFill>
                  <a:srgbClr val="2A96BC"/>
                </a:solidFill>
              </a:rPr>
              <a:t>integrated</a:t>
            </a:r>
            <a:r>
              <a:rPr lang="en-CA" sz="3600" dirty="0"/>
              <a:t> </a:t>
            </a:r>
            <a:r>
              <a:rPr lang="en-CA" sz="3600" i="1" dirty="0">
                <a:solidFill>
                  <a:srgbClr val="92D050"/>
                </a:solidFill>
              </a:rPr>
              <a:t>knowledge, </a:t>
            </a:r>
            <a:r>
              <a:rPr lang="en-CA" sz="3600" dirty="0">
                <a:solidFill>
                  <a:schemeClr val="tx1"/>
                </a:solidFill>
              </a:rPr>
              <a:t>which</a:t>
            </a:r>
            <a:r>
              <a:rPr lang="en-CA" sz="3600" i="1" dirty="0">
                <a:solidFill>
                  <a:srgbClr val="92D050"/>
                </a:solidFill>
              </a:rPr>
              <a:t> </a:t>
            </a:r>
            <a:r>
              <a:rPr lang="en-CA" sz="3600" dirty="0"/>
              <a:t>is created by </a:t>
            </a:r>
            <a:r>
              <a:rPr lang="en-CA" sz="3600" dirty="0">
                <a:solidFill>
                  <a:srgbClr val="2A96BC"/>
                </a:solidFill>
                <a:hlinkClick r:id="rId2"/>
              </a:rPr>
              <a:t>synthesizing</a:t>
            </a:r>
            <a:r>
              <a:rPr lang="en-CA" sz="3600" dirty="0"/>
              <a:t> the different </a:t>
            </a:r>
            <a:r>
              <a:rPr lang="en-CA" sz="3600" b="1" u="sng" dirty="0"/>
              <a:t>streams</a:t>
            </a:r>
            <a:r>
              <a:rPr lang="en-CA" sz="3600" dirty="0"/>
              <a:t> into a more </a:t>
            </a:r>
            <a:r>
              <a:rPr lang="en-CA" sz="3600" dirty="0">
                <a:solidFill>
                  <a:srgbClr val="2A96BC"/>
                </a:solidFill>
              </a:rPr>
              <a:t>holistic</a:t>
            </a:r>
            <a:r>
              <a:rPr lang="en-CA" sz="3600" dirty="0"/>
              <a:t> view of and ways to address </a:t>
            </a:r>
            <a:r>
              <a:rPr lang="en-CA" sz="3600" dirty="0">
                <a:solidFill>
                  <a:srgbClr val="2A96BC"/>
                </a:solidFill>
              </a:rPr>
              <a:t>complex, wicked</a:t>
            </a:r>
            <a:r>
              <a:rPr lang="en-CA" sz="3600" dirty="0"/>
              <a:t> problems.</a:t>
            </a:r>
          </a:p>
          <a:p>
            <a:endParaRPr lang="en-CA" dirty="0"/>
          </a:p>
        </p:txBody>
      </p:sp>
    </p:spTree>
    <p:extLst>
      <p:ext uri="{BB962C8B-B14F-4D97-AF65-F5344CB8AC3E}">
        <p14:creationId xmlns:p14="http://schemas.microsoft.com/office/powerpoint/2010/main" val="2876526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300C5E-31A8-5FAD-3F0B-CEDE1428F71F}"/>
              </a:ext>
            </a:extLst>
          </p:cNvPr>
          <p:cNvPicPr>
            <a:picLocks noChangeAspect="1"/>
          </p:cNvPicPr>
          <p:nvPr/>
        </p:nvPicPr>
        <p:blipFill>
          <a:blip r:embed="rId2"/>
          <a:stretch>
            <a:fillRect/>
          </a:stretch>
        </p:blipFill>
        <p:spPr>
          <a:xfrm>
            <a:off x="2771774" y="209549"/>
            <a:ext cx="6648451" cy="6648451"/>
          </a:xfrm>
          <a:prstGeom prst="rect">
            <a:avLst/>
          </a:prstGeom>
        </p:spPr>
      </p:pic>
    </p:spTree>
    <p:extLst>
      <p:ext uri="{BB962C8B-B14F-4D97-AF65-F5344CB8AC3E}">
        <p14:creationId xmlns:p14="http://schemas.microsoft.com/office/powerpoint/2010/main" val="2048232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1E91-BEED-ACE1-9D1F-923C71A671D6}"/>
              </a:ext>
            </a:extLst>
          </p:cNvPr>
          <p:cNvSpPr>
            <a:spLocks noGrp="1"/>
          </p:cNvSpPr>
          <p:nvPr>
            <p:ph type="title"/>
          </p:nvPr>
        </p:nvSpPr>
        <p:spPr>
          <a:xfrm>
            <a:off x="677334" y="156238"/>
            <a:ext cx="8596668" cy="729882"/>
          </a:xfrm>
        </p:spPr>
        <p:txBody>
          <a:bodyPr/>
          <a:lstStyle/>
          <a:p>
            <a:r>
              <a:rPr lang="en-CA" dirty="0"/>
              <a:t>Appreciate Intellectual Fusion</a:t>
            </a:r>
          </a:p>
        </p:txBody>
      </p:sp>
      <p:sp>
        <p:nvSpPr>
          <p:cNvPr id="3" name="Content Placeholder 2">
            <a:extLst>
              <a:ext uri="{FF2B5EF4-FFF2-40B4-BE49-F238E27FC236}">
                <a16:creationId xmlns:a16="http://schemas.microsoft.com/office/drawing/2014/main" id="{025F302A-FAB3-05BC-5B09-80010BC859BE}"/>
              </a:ext>
            </a:extLst>
          </p:cNvPr>
          <p:cNvSpPr>
            <a:spLocks noGrp="1"/>
          </p:cNvSpPr>
          <p:nvPr>
            <p:ph idx="1"/>
          </p:nvPr>
        </p:nvSpPr>
        <p:spPr>
          <a:xfrm>
            <a:off x="677334" y="886120"/>
            <a:ext cx="8596668" cy="5703215"/>
          </a:xfrm>
        </p:spPr>
        <p:txBody>
          <a:bodyPr>
            <a:normAutofit lnSpcReduction="10000"/>
          </a:bodyPr>
          <a:lstStyle/>
          <a:p>
            <a:r>
              <a:rPr lang="en-CA" sz="2800" dirty="0"/>
              <a:t>“Intellectual fusion involves bringing together, </a:t>
            </a:r>
            <a:r>
              <a:rPr lang="en-CA" sz="2800" b="1" dirty="0">
                <a:solidFill>
                  <a:srgbClr val="2A96BC"/>
                </a:solidFill>
              </a:rPr>
              <a:t>into a single entity</a:t>
            </a:r>
            <a:r>
              <a:rPr lang="en-CA" sz="2800" dirty="0"/>
              <a:t>, different aspects of the intellect (or different ways of thinking or knowing across various academic or intellectual traditions)” (</a:t>
            </a:r>
            <a:r>
              <a:rPr lang="en-CA" sz="2800" dirty="0">
                <a:hlinkClick r:id="rId2"/>
              </a:rPr>
              <a:t>Thomas, ca. 2025</a:t>
            </a:r>
            <a:r>
              <a:rPr lang="en-CA" sz="2800" dirty="0"/>
              <a:t>).</a:t>
            </a:r>
          </a:p>
          <a:p>
            <a:r>
              <a:rPr lang="en-CA" sz="2800" dirty="0"/>
              <a:t>If the effort is well managed and lead, people can think faster and differently when exposed to each other than when working alone; the resultant intellectual fusion (fusion of diverse thoughts) is a collaborative effort where a positive, enabling energy is given off that helps consolidate things.</a:t>
            </a:r>
          </a:p>
          <a:p>
            <a:r>
              <a:rPr lang="en-CA" sz="2800" dirty="0"/>
              <a:t>Separate, diverse people can </a:t>
            </a:r>
            <a:r>
              <a:rPr lang="en-CA" sz="2800" dirty="0">
                <a:solidFill>
                  <a:srgbClr val="2A96BC"/>
                </a:solidFill>
              </a:rPr>
              <a:t>fuse</a:t>
            </a:r>
            <a:r>
              <a:rPr lang="en-CA" sz="2800" dirty="0"/>
              <a:t> into a new </a:t>
            </a:r>
            <a:r>
              <a:rPr lang="en-CA" sz="2800" dirty="0">
                <a:solidFill>
                  <a:srgbClr val="2A96BC"/>
                </a:solidFill>
              </a:rPr>
              <a:t>whole</a:t>
            </a:r>
            <a:r>
              <a:rPr lang="en-CA" sz="2800" dirty="0"/>
              <a:t> and </a:t>
            </a:r>
            <a:r>
              <a:rPr lang="en-CA" sz="2800" dirty="0">
                <a:solidFill>
                  <a:srgbClr val="2A96BC"/>
                </a:solidFill>
              </a:rPr>
              <a:t>cocreate</a:t>
            </a:r>
            <a:r>
              <a:rPr lang="en-CA" sz="2800" dirty="0"/>
              <a:t> new, </a:t>
            </a:r>
            <a:r>
              <a:rPr lang="en-CA" sz="2800" dirty="0">
                <a:solidFill>
                  <a:srgbClr val="2A96BC"/>
                </a:solidFill>
              </a:rPr>
              <a:t>fused</a:t>
            </a:r>
            <a:r>
              <a:rPr lang="en-CA" sz="2800" dirty="0"/>
              <a:t> knowledge.</a:t>
            </a:r>
          </a:p>
          <a:p>
            <a:endParaRPr lang="en-CA" sz="2800" dirty="0"/>
          </a:p>
          <a:p>
            <a:endParaRPr lang="en-CA" dirty="0"/>
          </a:p>
        </p:txBody>
      </p:sp>
      <p:pic>
        <p:nvPicPr>
          <p:cNvPr id="4" name="Picture 3">
            <a:extLst>
              <a:ext uri="{FF2B5EF4-FFF2-40B4-BE49-F238E27FC236}">
                <a16:creationId xmlns:a16="http://schemas.microsoft.com/office/drawing/2014/main" id="{3FE42BE0-6204-CB1F-4B91-DEB82FEB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002" y="725790"/>
            <a:ext cx="1597556" cy="5406420"/>
          </a:xfrm>
          <a:prstGeom prst="rect">
            <a:avLst/>
          </a:prstGeom>
          <a:effectLst>
            <a:glow rad="228600">
              <a:srgbClr val="92D050">
                <a:alpha val="40000"/>
              </a:srgbClr>
            </a:glow>
          </a:effectLst>
        </p:spPr>
      </p:pic>
    </p:spTree>
    <p:extLst>
      <p:ext uri="{BB962C8B-B14F-4D97-AF65-F5344CB8AC3E}">
        <p14:creationId xmlns:p14="http://schemas.microsoft.com/office/powerpoint/2010/main" val="1279215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53D7-ADF0-6494-C6EA-ADD19C3FE65D}"/>
              </a:ext>
            </a:extLst>
          </p:cNvPr>
          <p:cNvSpPr>
            <a:spLocks noGrp="1"/>
          </p:cNvSpPr>
          <p:nvPr>
            <p:ph type="title"/>
          </p:nvPr>
        </p:nvSpPr>
        <p:spPr>
          <a:xfrm>
            <a:off x="677334" y="156238"/>
            <a:ext cx="9201957" cy="1059820"/>
          </a:xfrm>
        </p:spPr>
        <p:txBody>
          <a:bodyPr>
            <a:normAutofit fontScale="90000"/>
          </a:bodyPr>
          <a:lstStyle/>
          <a:p>
            <a:r>
              <a:rPr lang="en-CA" dirty="0"/>
              <a:t>ACCEPT and expect contradictions, antagonisms, resistance, and closed mindedness</a:t>
            </a:r>
          </a:p>
        </p:txBody>
      </p:sp>
      <p:sp>
        <p:nvSpPr>
          <p:cNvPr id="3" name="Content Placeholder 2">
            <a:extLst>
              <a:ext uri="{FF2B5EF4-FFF2-40B4-BE49-F238E27FC236}">
                <a16:creationId xmlns:a16="http://schemas.microsoft.com/office/drawing/2014/main" id="{1CB1A51C-320C-0FA0-CE72-9996893779A4}"/>
              </a:ext>
            </a:extLst>
          </p:cNvPr>
          <p:cNvSpPr>
            <a:spLocks noGrp="1"/>
          </p:cNvSpPr>
          <p:nvPr>
            <p:ph idx="1"/>
          </p:nvPr>
        </p:nvSpPr>
        <p:spPr>
          <a:xfrm>
            <a:off x="677334" y="1329179"/>
            <a:ext cx="8596668" cy="5448693"/>
          </a:xfrm>
        </p:spPr>
        <p:txBody>
          <a:bodyPr>
            <a:normAutofit fontScale="85000" lnSpcReduction="20000"/>
          </a:bodyPr>
          <a:lstStyle/>
          <a:p>
            <a:r>
              <a:rPr lang="en-CA" sz="2800" dirty="0"/>
              <a:t>Due to the profound </a:t>
            </a:r>
            <a:r>
              <a:rPr lang="en-CA" sz="2800" dirty="0">
                <a:solidFill>
                  <a:srgbClr val="2A96BC"/>
                </a:solidFill>
              </a:rPr>
              <a:t>diversity</a:t>
            </a:r>
            <a:r>
              <a:rPr lang="en-CA" sz="2800" dirty="0"/>
              <a:t> of transdisciplinary groups (knowledge, perspectives, opinions, interests, resources, goals, and values), and an ingrained inclination to protect one’s own interests, stakeholders must respect, expect, and accommodate </a:t>
            </a:r>
            <a:r>
              <a:rPr lang="en-CA" sz="2800" i="1" dirty="0"/>
              <a:t>contradictions, antagonisms, resistance, </a:t>
            </a:r>
            <a:r>
              <a:rPr lang="en-CA" sz="2800" dirty="0"/>
              <a:t>and </a:t>
            </a:r>
            <a:r>
              <a:rPr lang="en-CA" sz="2800" i="1" dirty="0"/>
              <a:t>closed mindedness </a:t>
            </a:r>
            <a:r>
              <a:rPr lang="en-CA" sz="2800" dirty="0"/>
              <a:t>while</a:t>
            </a:r>
            <a:r>
              <a:rPr lang="en-CA" sz="2800" i="1" dirty="0"/>
              <a:t> </a:t>
            </a:r>
            <a:r>
              <a:rPr lang="en-CA" sz="2800" dirty="0"/>
              <a:t>presuming that something </a:t>
            </a:r>
            <a:r>
              <a:rPr lang="en-CA" sz="2800" i="1" dirty="0"/>
              <a:t>new </a:t>
            </a:r>
            <a:r>
              <a:rPr lang="en-CA" sz="2800" dirty="0"/>
              <a:t>will eventually </a:t>
            </a:r>
            <a:r>
              <a:rPr lang="en-CA" sz="2800" i="1" dirty="0">
                <a:solidFill>
                  <a:srgbClr val="2A96BC"/>
                </a:solidFill>
              </a:rPr>
              <a:t>emerge</a:t>
            </a:r>
            <a:r>
              <a:rPr lang="en-CA" sz="2800" dirty="0"/>
              <a:t>. </a:t>
            </a:r>
          </a:p>
          <a:p>
            <a:r>
              <a:rPr lang="en-CA" sz="2800" dirty="0"/>
              <a:t>With this respect, stakeholders can learn to rely on the safety of the </a:t>
            </a:r>
            <a:r>
              <a:rPr lang="en-CA" sz="2800" dirty="0">
                <a:solidFill>
                  <a:srgbClr val="2A96BC"/>
                </a:solidFill>
              </a:rPr>
              <a:t>evolving</a:t>
            </a:r>
            <a:r>
              <a:rPr lang="en-CA" sz="2800" dirty="0"/>
              <a:t> collective of actors and the </a:t>
            </a:r>
            <a:r>
              <a:rPr lang="en-CA" sz="2800" dirty="0">
                <a:solidFill>
                  <a:srgbClr val="2A96BC"/>
                </a:solidFill>
              </a:rPr>
              <a:t>hidden potential </a:t>
            </a:r>
            <a:r>
              <a:rPr lang="en-CA" sz="2800" dirty="0"/>
              <a:t>ready to unfold rather than the certainty and restrictedness of sector-based expertise, especially disciplinary expertise.</a:t>
            </a:r>
          </a:p>
          <a:p>
            <a:r>
              <a:rPr lang="en-CA" sz="2800" dirty="0"/>
              <a:t>Stakeholders will learn to anticipate and work through (a) </a:t>
            </a:r>
            <a:r>
              <a:rPr lang="en-CA" sz="2800" dirty="0">
                <a:solidFill>
                  <a:srgbClr val="2A96BC"/>
                </a:solidFill>
              </a:rPr>
              <a:t>uncertainty</a:t>
            </a:r>
            <a:r>
              <a:rPr lang="en-CA" sz="2800" dirty="0"/>
              <a:t>; (b) </a:t>
            </a:r>
            <a:r>
              <a:rPr lang="en-CA" sz="2800" dirty="0">
                <a:solidFill>
                  <a:srgbClr val="2A96BC"/>
                </a:solidFill>
              </a:rPr>
              <a:t>chaos</a:t>
            </a:r>
            <a:r>
              <a:rPr lang="en-CA" sz="2800" dirty="0"/>
              <a:t> (order emerging, just not predictably); (c) </a:t>
            </a:r>
            <a:r>
              <a:rPr lang="en-CA" sz="2800" dirty="0">
                <a:solidFill>
                  <a:srgbClr val="2A96BC"/>
                </a:solidFill>
              </a:rPr>
              <a:t>risk</a:t>
            </a:r>
            <a:r>
              <a:rPr lang="en-CA" sz="2800" dirty="0">
                <a:solidFill>
                  <a:schemeClr val="tx1"/>
                </a:solidFill>
              </a:rPr>
              <a:t>; and (d) respect </a:t>
            </a:r>
            <a:r>
              <a:rPr lang="en-CA" sz="2800" dirty="0">
                <a:solidFill>
                  <a:srgbClr val="2A96BC"/>
                </a:solidFill>
              </a:rPr>
              <a:t>tension </a:t>
            </a:r>
            <a:r>
              <a:rPr lang="en-CA" sz="2800" dirty="0">
                <a:solidFill>
                  <a:schemeClr val="tx1"/>
                </a:solidFill>
              </a:rPr>
              <a:t>as</a:t>
            </a:r>
            <a:r>
              <a:rPr lang="en-CA" sz="2800" dirty="0">
                <a:solidFill>
                  <a:srgbClr val="2A96BC"/>
                </a:solidFill>
              </a:rPr>
              <a:t> </a:t>
            </a:r>
            <a:r>
              <a:rPr lang="en-CA" sz="2800" dirty="0">
                <a:solidFill>
                  <a:schemeClr val="tx1"/>
                </a:solidFill>
              </a:rPr>
              <a:t>resistance that can be overcome – it holds things together as something emerges rather than pushes things apart.</a:t>
            </a:r>
          </a:p>
        </p:txBody>
      </p:sp>
    </p:spTree>
    <p:extLst>
      <p:ext uri="{BB962C8B-B14F-4D97-AF65-F5344CB8AC3E}">
        <p14:creationId xmlns:p14="http://schemas.microsoft.com/office/powerpoint/2010/main" val="383439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BCE5F-1666-965E-BFCC-EA95EEE8D347}"/>
              </a:ext>
            </a:extLst>
          </p:cNvPr>
          <p:cNvSpPr>
            <a:spLocks noGrp="1"/>
          </p:cNvSpPr>
          <p:nvPr>
            <p:ph type="title"/>
          </p:nvPr>
        </p:nvSpPr>
        <p:spPr>
          <a:xfrm>
            <a:off x="677334" y="241955"/>
            <a:ext cx="8596668" cy="493336"/>
          </a:xfrm>
        </p:spPr>
        <p:txBody>
          <a:bodyPr>
            <a:normAutofit fontScale="90000"/>
          </a:bodyPr>
          <a:lstStyle/>
          <a:p>
            <a:r>
              <a:rPr lang="en-CA" dirty="0"/>
              <a:t>Use inclusive logic and complexity logic</a:t>
            </a:r>
          </a:p>
        </p:txBody>
      </p:sp>
      <p:sp>
        <p:nvSpPr>
          <p:cNvPr id="3" name="Content Placeholder 2">
            <a:extLst>
              <a:ext uri="{FF2B5EF4-FFF2-40B4-BE49-F238E27FC236}">
                <a16:creationId xmlns:a16="http://schemas.microsoft.com/office/drawing/2014/main" id="{4E5842B5-828C-BDCF-84C7-AC5E0AD7C378}"/>
              </a:ext>
            </a:extLst>
          </p:cNvPr>
          <p:cNvSpPr>
            <a:spLocks noGrp="1"/>
          </p:cNvSpPr>
          <p:nvPr>
            <p:ph idx="1"/>
          </p:nvPr>
        </p:nvSpPr>
        <p:spPr>
          <a:xfrm>
            <a:off x="677334" y="895546"/>
            <a:ext cx="8596668" cy="5580668"/>
          </a:xfrm>
        </p:spPr>
        <p:txBody>
          <a:bodyPr>
            <a:normAutofit fontScale="85000" lnSpcReduction="10000"/>
          </a:bodyPr>
          <a:lstStyle/>
          <a:p>
            <a:r>
              <a:rPr lang="en-CA" sz="2800" b="1" dirty="0"/>
              <a:t>Exclusive logic </a:t>
            </a:r>
            <a:r>
              <a:rPr lang="en-CA" sz="2800" dirty="0"/>
              <a:t>assumes there is no room for contradictions — “</a:t>
            </a:r>
            <a:r>
              <a:rPr lang="en-CA" sz="2800" i="1" dirty="0"/>
              <a:t>either/or</a:t>
            </a:r>
            <a:r>
              <a:rPr lang="en-CA" sz="2800" dirty="0"/>
              <a:t> thinking” (two things </a:t>
            </a:r>
            <a:r>
              <a:rPr lang="en-CA" sz="2800" u="sng" dirty="0"/>
              <a:t>cannot</a:t>
            </a:r>
            <a:r>
              <a:rPr lang="en-CA" sz="2800" dirty="0"/>
              <a:t> be true at the same time) – </a:t>
            </a:r>
            <a:r>
              <a:rPr lang="en-CA" sz="2800" dirty="0">
                <a:solidFill>
                  <a:srgbClr val="C00000"/>
                </a:solidFill>
              </a:rPr>
              <a:t>it is or it isn’t, but it cannot be both</a:t>
            </a:r>
          </a:p>
          <a:p>
            <a:r>
              <a:rPr lang="en-CA" sz="2800" b="1" dirty="0"/>
              <a:t>TD logic</a:t>
            </a:r>
            <a:r>
              <a:rPr lang="en-CA" sz="2800" b="1" u="sng" dirty="0"/>
              <a:t>s</a:t>
            </a:r>
            <a:r>
              <a:rPr lang="en-CA" sz="2800" b="1" dirty="0"/>
              <a:t> </a:t>
            </a:r>
            <a:r>
              <a:rPr lang="en-CA" sz="2800" dirty="0"/>
              <a:t>assume that two or more things can be recognized as individually different in nature, quality, or identity, </a:t>
            </a:r>
            <a:r>
              <a:rPr lang="en-CA" sz="2800" b="1" dirty="0"/>
              <a:t>yet</a:t>
            </a:r>
            <a:r>
              <a:rPr lang="en-CA" sz="2800" dirty="0"/>
              <a:t> still be intrinsically connected, interrelated, or part of a larger whole -- “</a:t>
            </a:r>
            <a:r>
              <a:rPr lang="en-CA" sz="2800" i="1" dirty="0"/>
              <a:t>both/and</a:t>
            </a:r>
            <a:r>
              <a:rPr lang="en-CA" sz="2800" dirty="0"/>
              <a:t> thinking” (two things </a:t>
            </a:r>
            <a:r>
              <a:rPr lang="en-CA" sz="2800" u="sng" dirty="0"/>
              <a:t>can</a:t>
            </a:r>
            <a:r>
              <a:rPr lang="en-CA" sz="2800" dirty="0"/>
              <a:t> be true at the same time)</a:t>
            </a:r>
          </a:p>
          <a:p>
            <a:pPr lvl="1"/>
            <a:r>
              <a:rPr lang="en-CA" sz="2800" dirty="0">
                <a:solidFill>
                  <a:srgbClr val="2A96BC"/>
                </a:solidFill>
              </a:rPr>
              <a:t>Inclusive</a:t>
            </a:r>
            <a:r>
              <a:rPr lang="en-CA" sz="2800" dirty="0"/>
              <a:t> logic facilitates the temporary reconciliation of contradictory viewpoints so that strategic and innovative ideas can be jointly </a:t>
            </a:r>
            <a:r>
              <a:rPr lang="en-CA" sz="2800" dirty="0">
                <a:solidFill>
                  <a:srgbClr val="92D050"/>
                </a:solidFill>
              </a:rPr>
              <a:t>formulated</a:t>
            </a:r>
            <a:r>
              <a:rPr lang="en-CA" sz="2800" dirty="0"/>
              <a:t>. </a:t>
            </a:r>
          </a:p>
          <a:p>
            <a:pPr lvl="1"/>
            <a:r>
              <a:rPr lang="en-CA" sz="2800" dirty="0">
                <a:solidFill>
                  <a:srgbClr val="2A96BC"/>
                </a:solidFill>
              </a:rPr>
              <a:t>Complexity</a:t>
            </a:r>
            <a:r>
              <a:rPr lang="en-CA" sz="2800" dirty="0"/>
              <a:t> logic braids the elements (ideas) </a:t>
            </a:r>
            <a:r>
              <a:rPr lang="en-CA" sz="2800" dirty="0">
                <a:solidFill>
                  <a:srgbClr val="92D050"/>
                </a:solidFill>
              </a:rPr>
              <a:t>formulated</a:t>
            </a:r>
            <a:r>
              <a:rPr lang="en-CA" sz="2800" dirty="0"/>
              <a:t> when </a:t>
            </a:r>
            <a:r>
              <a:rPr lang="en-CA" sz="2800" u="sng" dirty="0"/>
              <a:t>using</a:t>
            </a:r>
            <a:r>
              <a:rPr lang="en-CA" sz="2800" dirty="0"/>
              <a:t> inclusive logic </a:t>
            </a:r>
            <a:r>
              <a:rPr lang="en-CA" sz="2800" u="sng" dirty="0"/>
              <a:t>into</a:t>
            </a:r>
            <a:r>
              <a:rPr lang="en-CA" sz="2800" dirty="0"/>
              <a:t> something new that is agreed to and then implemented.</a:t>
            </a:r>
          </a:p>
        </p:txBody>
      </p:sp>
    </p:spTree>
    <p:extLst>
      <p:ext uri="{BB962C8B-B14F-4D97-AF65-F5344CB8AC3E}">
        <p14:creationId xmlns:p14="http://schemas.microsoft.com/office/powerpoint/2010/main" val="510744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7" name="Straight Connector 46">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0"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1" name="Isosceles Triangle 50">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2"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3"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4"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5" name="Isosceles Triangle 54">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6" name="Isosceles Triangle 55">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4" name="Title 3">
            <a:extLst>
              <a:ext uri="{FF2B5EF4-FFF2-40B4-BE49-F238E27FC236}">
                <a16:creationId xmlns:a16="http://schemas.microsoft.com/office/drawing/2014/main" id="{AFBFBD35-6B6F-2F20-CE77-5C7027C2B3BC}"/>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sz="3600"/>
              <a:t> </a:t>
            </a:r>
          </a:p>
        </p:txBody>
      </p:sp>
      <p:sp>
        <p:nvSpPr>
          <p:cNvPr id="6" name="Text Placeholder 5">
            <a:extLst>
              <a:ext uri="{FF2B5EF4-FFF2-40B4-BE49-F238E27FC236}">
                <a16:creationId xmlns:a16="http://schemas.microsoft.com/office/drawing/2014/main" id="{D4CA2C16-3C9D-7F7D-F9F7-3C35C364AF01}"/>
              </a:ext>
            </a:extLst>
          </p:cNvPr>
          <p:cNvSpPr>
            <a:spLocks noGrp="1"/>
          </p:cNvSpPr>
          <p:nvPr>
            <p:ph type="body" sz="half" idx="2"/>
          </p:nvPr>
        </p:nvSpPr>
        <p:spPr>
          <a:xfrm>
            <a:off x="5209562" y="375208"/>
            <a:ext cx="5158929" cy="6282767"/>
          </a:xfrm>
        </p:spPr>
        <p:txBody>
          <a:bodyPr vert="horz" lIns="91440" tIns="45720" rIns="91440" bIns="45720" rtlCol="0">
            <a:normAutofit/>
          </a:bodyPr>
          <a:lstStyle/>
          <a:p>
            <a:pPr>
              <a:lnSpc>
                <a:spcPct val="90000"/>
              </a:lnSpc>
              <a:buFont typeface="Wingdings 3" charset="2"/>
              <a:buChar char=""/>
            </a:pPr>
            <a:r>
              <a:rPr lang="en-US" sz="2000" dirty="0"/>
              <a:t>The conference goal is to expand the sharing and discussion of research and practices pursuant to human ecological well-being within the social development and sustainability nexus.</a:t>
            </a:r>
          </a:p>
          <a:p>
            <a:pPr>
              <a:lnSpc>
                <a:spcPct val="90000"/>
              </a:lnSpc>
              <a:buFont typeface="Wingdings 3" charset="2"/>
              <a:buChar char=""/>
            </a:pPr>
            <a:r>
              <a:rPr lang="en-US" sz="2000" dirty="0"/>
              <a:t>“A </a:t>
            </a:r>
            <a:r>
              <a:rPr lang="en-US" sz="2000" dirty="0">
                <a:solidFill>
                  <a:srgbClr val="FF0000"/>
                </a:solidFill>
              </a:rPr>
              <a:t>nexus</a:t>
            </a:r>
            <a:r>
              <a:rPr lang="en-US" sz="2000" dirty="0"/>
              <a:t> is more than an intersection. It is an important connection between a series of elements comprising a system of thought. Its role is to bind things together” (Gibbs &amp; McGregor, 2023, p. 2). </a:t>
            </a:r>
          </a:p>
          <a:p>
            <a:pPr>
              <a:lnSpc>
                <a:spcPct val="90000"/>
              </a:lnSpc>
              <a:buFont typeface="Wingdings 3" charset="2"/>
              <a:buChar char=""/>
            </a:pPr>
            <a:r>
              <a:rPr lang="en-US" sz="2000" dirty="0"/>
              <a:t>In this case, the elements comprising the thought system are </a:t>
            </a:r>
            <a:r>
              <a:rPr lang="en-US" sz="2000" dirty="0">
                <a:solidFill>
                  <a:srgbClr val="2A96BC"/>
                </a:solidFill>
              </a:rPr>
              <a:t>social development, sustainability, </a:t>
            </a:r>
            <a:r>
              <a:rPr lang="en-US" sz="2000" dirty="0">
                <a:solidFill>
                  <a:schemeClr val="tx1"/>
                </a:solidFill>
              </a:rPr>
              <a:t>and</a:t>
            </a:r>
            <a:r>
              <a:rPr lang="en-US" sz="2000" dirty="0">
                <a:solidFill>
                  <a:srgbClr val="2A96BC"/>
                </a:solidFill>
              </a:rPr>
              <a:t> human ecological well-being</a:t>
            </a:r>
            <a:r>
              <a:rPr lang="en-US" sz="2000" dirty="0"/>
              <a:t>. </a:t>
            </a:r>
          </a:p>
          <a:p>
            <a:pPr>
              <a:lnSpc>
                <a:spcPct val="90000"/>
              </a:lnSpc>
              <a:buFont typeface="Wingdings 3" charset="2"/>
              <a:buChar char=""/>
            </a:pPr>
            <a:r>
              <a:rPr lang="en-US" sz="2000" dirty="0"/>
              <a:t>Work within this nexus will depend heavily on engaging diverse stakeholders in collaboration as they explore partnerships to strengthen human organizations and social institutions toward </a:t>
            </a:r>
            <a:r>
              <a:rPr lang="en-US" sz="2000" dirty="0">
                <a:solidFill>
                  <a:srgbClr val="2A96BC"/>
                </a:solidFill>
              </a:rPr>
              <a:t>social development </a:t>
            </a:r>
            <a:r>
              <a:rPr lang="en-US" sz="2000" dirty="0">
                <a:solidFill>
                  <a:schemeClr val="tx1"/>
                </a:solidFill>
              </a:rPr>
              <a:t>and</a:t>
            </a:r>
            <a:r>
              <a:rPr lang="en-US" sz="2000" dirty="0">
                <a:solidFill>
                  <a:srgbClr val="2A96BC"/>
                </a:solidFill>
              </a:rPr>
              <a:t> sustainability </a:t>
            </a:r>
            <a:r>
              <a:rPr lang="en-US" sz="2000" dirty="0">
                <a:solidFill>
                  <a:schemeClr val="tx1"/>
                </a:solidFill>
              </a:rPr>
              <a:t>to ensure </a:t>
            </a:r>
            <a:r>
              <a:rPr lang="en-US" sz="2000" dirty="0">
                <a:solidFill>
                  <a:srgbClr val="2A96BC"/>
                </a:solidFill>
              </a:rPr>
              <a:t>human ecological well-being</a:t>
            </a:r>
            <a:r>
              <a:rPr lang="en-US" sz="2000" dirty="0"/>
              <a:t>.</a:t>
            </a:r>
          </a:p>
        </p:txBody>
      </p:sp>
      <p:pic>
        <p:nvPicPr>
          <p:cNvPr id="8" name="Content Placeholder 7" descr="Swirling red gradient mesh ribbon">
            <a:extLst>
              <a:ext uri="{FF2B5EF4-FFF2-40B4-BE49-F238E27FC236}">
                <a16:creationId xmlns:a16="http://schemas.microsoft.com/office/drawing/2014/main" id="{7835123C-E518-BF27-9A9F-5DC1A0CE3B2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3142" r="22608"/>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8" name="Isosceles Triangle 5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26640205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5B51-B35A-5B27-B65A-8BD534B44FE6}"/>
              </a:ext>
            </a:extLst>
          </p:cNvPr>
          <p:cNvSpPr>
            <a:spLocks noGrp="1"/>
          </p:cNvSpPr>
          <p:nvPr>
            <p:ph type="title"/>
          </p:nvPr>
        </p:nvSpPr>
        <p:spPr>
          <a:xfrm>
            <a:off x="677334" y="156238"/>
            <a:ext cx="8596668" cy="660400"/>
          </a:xfrm>
        </p:spPr>
        <p:txBody>
          <a:bodyPr/>
          <a:lstStyle/>
          <a:p>
            <a:r>
              <a:rPr lang="en-CA" dirty="0"/>
              <a:t>Transdisciplinary Values</a:t>
            </a:r>
          </a:p>
        </p:txBody>
      </p:sp>
      <p:sp>
        <p:nvSpPr>
          <p:cNvPr id="3" name="Content Placeholder 2">
            <a:extLst>
              <a:ext uri="{FF2B5EF4-FFF2-40B4-BE49-F238E27FC236}">
                <a16:creationId xmlns:a16="http://schemas.microsoft.com/office/drawing/2014/main" id="{03301192-63B0-BCD4-BD15-8F9E1BFE3E1C}"/>
              </a:ext>
            </a:extLst>
          </p:cNvPr>
          <p:cNvSpPr>
            <a:spLocks noGrp="1"/>
          </p:cNvSpPr>
          <p:nvPr>
            <p:ph idx="1"/>
          </p:nvPr>
        </p:nvSpPr>
        <p:spPr>
          <a:xfrm>
            <a:off x="677334" y="816638"/>
            <a:ext cx="8596668" cy="5885123"/>
          </a:xfrm>
        </p:spPr>
        <p:txBody>
          <a:bodyPr>
            <a:normAutofit/>
          </a:bodyPr>
          <a:lstStyle/>
          <a:p>
            <a:r>
              <a:rPr lang="en-CA" sz="2800" dirty="0"/>
              <a:t>Transdisciplinary work is shaped, driven, and accomplished through transdisciplinary </a:t>
            </a:r>
            <a:r>
              <a:rPr lang="en-CA" sz="2800" i="1" dirty="0"/>
              <a:t>values. </a:t>
            </a:r>
          </a:p>
          <a:p>
            <a:pPr lvl="1"/>
            <a:r>
              <a:rPr lang="en-CA" sz="2800" dirty="0"/>
              <a:t>Individuals’ values initially inform interactions among diverse actors.</a:t>
            </a:r>
          </a:p>
          <a:p>
            <a:pPr lvl="1"/>
            <a:r>
              <a:rPr lang="en-CA" sz="2800" dirty="0"/>
              <a:t>However, during collaboration, these values are eventually superseded by an </a:t>
            </a:r>
            <a:r>
              <a:rPr lang="en-CA" sz="2800" dirty="0">
                <a:solidFill>
                  <a:srgbClr val="2A96BC"/>
                </a:solidFill>
              </a:rPr>
              <a:t>agreed-to value set </a:t>
            </a:r>
            <a:r>
              <a:rPr lang="en-CA" sz="2800" dirty="0"/>
              <a:t>comprising </a:t>
            </a:r>
            <a:r>
              <a:rPr lang="en-CA" sz="2800" dirty="0">
                <a:solidFill>
                  <a:srgbClr val="2A96BC"/>
                </a:solidFill>
              </a:rPr>
              <a:t>humanistic values </a:t>
            </a:r>
            <a:r>
              <a:rPr lang="en-CA" sz="2800" dirty="0"/>
              <a:t>that keep the dialogue and cocreation moving forward: </a:t>
            </a:r>
          </a:p>
          <a:p>
            <a:pPr lvl="2"/>
            <a:r>
              <a:rPr lang="en-CA" sz="2800" i="1" dirty="0">
                <a:solidFill>
                  <a:srgbClr val="2A96BC"/>
                </a:solidFill>
              </a:rPr>
              <a:t>humility, respect, trust, empathy, compromise, tolerance, accountability, collective wisdom, commitment, and collegiality.</a:t>
            </a:r>
          </a:p>
        </p:txBody>
      </p:sp>
    </p:spTree>
    <p:extLst>
      <p:ext uri="{BB962C8B-B14F-4D97-AF65-F5344CB8AC3E}">
        <p14:creationId xmlns:p14="http://schemas.microsoft.com/office/powerpoint/2010/main" val="1943957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8328-5724-D9F1-0D4A-499D06B91040}"/>
              </a:ext>
            </a:extLst>
          </p:cNvPr>
          <p:cNvSpPr>
            <a:spLocks noGrp="1"/>
          </p:cNvSpPr>
          <p:nvPr>
            <p:ph type="title"/>
          </p:nvPr>
        </p:nvSpPr>
        <p:spPr>
          <a:xfrm>
            <a:off x="677334" y="259237"/>
            <a:ext cx="8596668" cy="1100640"/>
          </a:xfrm>
        </p:spPr>
        <p:txBody>
          <a:bodyPr>
            <a:normAutofit fontScale="90000"/>
          </a:bodyPr>
          <a:lstStyle/>
          <a:p>
            <a:r>
              <a:rPr lang="en-CA" dirty="0"/>
              <a:t>What type of knowledge is cocreated during TD work? TD knowledge is…</a:t>
            </a:r>
          </a:p>
        </p:txBody>
      </p:sp>
      <p:graphicFrame>
        <p:nvGraphicFramePr>
          <p:cNvPr id="24" name="Content Placeholder 2">
            <a:extLst>
              <a:ext uri="{FF2B5EF4-FFF2-40B4-BE49-F238E27FC236}">
                <a16:creationId xmlns:a16="http://schemas.microsoft.com/office/drawing/2014/main" id="{3FE867A1-AC4B-6759-5A90-A369820A214F}"/>
              </a:ext>
            </a:extLst>
          </p:cNvPr>
          <p:cNvGraphicFramePr>
            <a:graphicFrameLocks noGrp="1"/>
          </p:cNvGraphicFramePr>
          <p:nvPr>
            <p:ph idx="1"/>
            <p:extLst>
              <p:ext uri="{D42A27DB-BD31-4B8C-83A1-F6EECF244321}">
                <p14:modId xmlns:p14="http://schemas.microsoft.com/office/powerpoint/2010/main" val="2404585485"/>
              </p:ext>
            </p:extLst>
          </p:nvPr>
        </p:nvGraphicFramePr>
        <p:xfrm>
          <a:off x="677334" y="1405033"/>
          <a:ext cx="8596668" cy="5238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3CC7FF42-DF76-1B4F-9461-D7069CCF9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0079" y="609600"/>
            <a:ext cx="1562300" cy="5287108"/>
          </a:xfrm>
          <a:prstGeom prst="rect">
            <a:avLst/>
          </a:prstGeom>
        </p:spPr>
      </p:pic>
    </p:spTree>
    <p:extLst>
      <p:ext uri="{BB962C8B-B14F-4D97-AF65-F5344CB8AC3E}">
        <p14:creationId xmlns:p14="http://schemas.microsoft.com/office/powerpoint/2010/main" val="1256309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46A4-BB15-30A3-2515-9AF9C4F77FB6}"/>
              </a:ext>
            </a:extLst>
          </p:cNvPr>
          <p:cNvSpPr>
            <a:spLocks noGrp="1"/>
          </p:cNvSpPr>
          <p:nvPr>
            <p:ph type="title"/>
          </p:nvPr>
        </p:nvSpPr>
        <p:spPr>
          <a:xfrm>
            <a:off x="5549360" y="260808"/>
            <a:ext cx="5464641" cy="734351"/>
          </a:xfrm>
        </p:spPr>
        <p:txBody>
          <a:bodyPr>
            <a:normAutofit/>
          </a:bodyPr>
          <a:lstStyle/>
          <a:p>
            <a:pPr>
              <a:lnSpc>
                <a:spcPct val="90000"/>
              </a:lnSpc>
            </a:pPr>
            <a:r>
              <a:rPr lang="en-CA" sz="2000" b="1" dirty="0"/>
              <a:t>Subjective and objective knowledge cojoined by a lubricating, mediating force</a:t>
            </a:r>
          </a:p>
        </p:txBody>
      </p:sp>
      <p:sp>
        <p:nvSpPr>
          <p:cNvPr id="3" name="Content Placeholder 2">
            <a:extLst>
              <a:ext uri="{FF2B5EF4-FFF2-40B4-BE49-F238E27FC236}">
                <a16:creationId xmlns:a16="http://schemas.microsoft.com/office/drawing/2014/main" id="{49E20303-43AA-0035-C826-AD43D60B03CF}"/>
              </a:ext>
            </a:extLst>
          </p:cNvPr>
          <p:cNvSpPr>
            <a:spLocks noGrp="1"/>
          </p:cNvSpPr>
          <p:nvPr>
            <p:ph idx="1"/>
          </p:nvPr>
        </p:nvSpPr>
        <p:spPr>
          <a:xfrm>
            <a:off x="5096440" y="1146830"/>
            <a:ext cx="6144237" cy="5210175"/>
          </a:xfrm>
        </p:spPr>
        <p:txBody>
          <a:bodyPr>
            <a:noAutofit/>
          </a:bodyPr>
          <a:lstStyle/>
          <a:p>
            <a:pPr>
              <a:lnSpc>
                <a:spcPct val="90000"/>
              </a:lnSpc>
            </a:pPr>
            <a:r>
              <a:rPr lang="en-CA" sz="2400" dirty="0"/>
              <a:t>A blend of opposites — more than just </a:t>
            </a:r>
            <a:r>
              <a:rPr lang="en-CA" sz="2400" b="1" dirty="0"/>
              <a:t>objective</a:t>
            </a:r>
            <a:r>
              <a:rPr lang="en-CA" sz="2400" dirty="0"/>
              <a:t> knowing regardless of the sector (facts, statistics, information, formulae), TD knowledge also reflects people’s </a:t>
            </a:r>
            <a:r>
              <a:rPr lang="en-CA" sz="2400" b="1" dirty="0"/>
              <a:t>subjective</a:t>
            </a:r>
            <a:r>
              <a:rPr lang="en-CA" sz="2400" dirty="0"/>
              <a:t> perspectives and consciousness (their opinions and interpretations); </a:t>
            </a:r>
          </a:p>
          <a:p>
            <a:pPr>
              <a:lnSpc>
                <a:spcPct val="90000"/>
              </a:lnSpc>
            </a:pPr>
            <a:r>
              <a:rPr lang="en-CA" sz="2400" dirty="0"/>
              <a:t>Help is normally required to bring these two realms together — a mediating or lubricating force to soften or lower mental boundaries, so minds can open, and resistence can lessen:</a:t>
            </a:r>
          </a:p>
          <a:p>
            <a:pPr lvl="1">
              <a:lnSpc>
                <a:spcPct val="90000"/>
              </a:lnSpc>
            </a:pPr>
            <a:r>
              <a:rPr lang="en-CA" sz="2400" dirty="0"/>
              <a:t>Music, art, theatre, religion, culture, the Sacred (connection with nature),faith, and spirituality</a:t>
            </a:r>
          </a:p>
        </p:txBody>
      </p:sp>
      <p:pic>
        <p:nvPicPr>
          <p:cNvPr id="5" name="Picture 4" descr="Jazz band illustration">
            <a:extLst>
              <a:ext uri="{FF2B5EF4-FFF2-40B4-BE49-F238E27FC236}">
                <a16:creationId xmlns:a16="http://schemas.microsoft.com/office/drawing/2014/main" id="{D644F292-5DFC-61FC-F4F7-8CB06A0C3414}"/>
              </a:ext>
            </a:extLst>
          </p:cNvPr>
          <p:cNvPicPr>
            <a:picLocks noChangeAspect="1"/>
          </p:cNvPicPr>
          <p:nvPr/>
        </p:nvPicPr>
        <p:blipFill>
          <a:blip r:embed="rId2">
            <a:extLst>
              <a:ext uri="{28A0092B-C50C-407E-A947-70E740481C1C}">
                <a14:useLocalDpi xmlns:a14="http://schemas.microsoft.com/office/drawing/2010/main" val="0"/>
              </a:ext>
            </a:extLst>
          </a:blip>
          <a:srcRect t="3389" r="3" b="3"/>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83097804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ADEE-5E16-53F4-435C-BFF7F02E0B7C}"/>
              </a:ext>
            </a:extLst>
          </p:cNvPr>
          <p:cNvSpPr>
            <a:spLocks noGrp="1"/>
          </p:cNvSpPr>
          <p:nvPr>
            <p:ph type="title"/>
          </p:nvPr>
        </p:nvSpPr>
        <p:spPr>
          <a:xfrm>
            <a:off x="1024127" y="127639"/>
            <a:ext cx="9720072" cy="621415"/>
          </a:xfrm>
        </p:spPr>
        <p:txBody>
          <a:bodyPr>
            <a:normAutofit fontScale="90000"/>
          </a:bodyPr>
          <a:lstStyle/>
          <a:p>
            <a:r>
              <a:rPr lang="en-CA" dirty="0"/>
              <a:t>Nicolescu calls this force </a:t>
            </a:r>
            <a:r>
              <a:rPr lang="en-CA" b="1" dirty="0">
                <a:solidFill>
                  <a:srgbClr val="18576E"/>
                </a:solidFill>
              </a:rPr>
              <a:t>the Hidden Third </a:t>
            </a:r>
          </a:p>
        </p:txBody>
      </p:sp>
      <p:sp>
        <p:nvSpPr>
          <p:cNvPr id="3" name="Content Placeholder 2">
            <a:extLst>
              <a:ext uri="{FF2B5EF4-FFF2-40B4-BE49-F238E27FC236}">
                <a16:creationId xmlns:a16="http://schemas.microsoft.com/office/drawing/2014/main" id="{12D71D13-338B-CA93-631F-B1ECE88DDCCD}"/>
              </a:ext>
            </a:extLst>
          </p:cNvPr>
          <p:cNvSpPr>
            <a:spLocks noGrp="1"/>
          </p:cNvSpPr>
          <p:nvPr>
            <p:ph idx="1"/>
          </p:nvPr>
        </p:nvSpPr>
        <p:spPr>
          <a:xfrm>
            <a:off x="1024128" y="1725105"/>
            <a:ext cx="9720073" cy="4584255"/>
          </a:xfrm>
        </p:spPr>
        <p:txBody>
          <a:bodyPr/>
          <a:lstStyle/>
          <a:p>
            <a:r>
              <a:rPr lang="en-CA" dirty="0"/>
              <a:t> </a:t>
            </a:r>
          </a:p>
        </p:txBody>
      </p:sp>
      <p:graphicFrame>
        <p:nvGraphicFramePr>
          <p:cNvPr id="4" name="Diagram 3">
            <a:extLst>
              <a:ext uri="{FF2B5EF4-FFF2-40B4-BE49-F238E27FC236}">
                <a16:creationId xmlns:a16="http://schemas.microsoft.com/office/drawing/2014/main" id="{1CD0BC94-C770-29A9-50E2-10848B506F6D}"/>
              </a:ext>
            </a:extLst>
          </p:cNvPr>
          <p:cNvGraphicFramePr/>
          <p:nvPr>
            <p:extLst>
              <p:ext uri="{D42A27DB-BD31-4B8C-83A1-F6EECF244321}">
                <p14:modId xmlns:p14="http://schemas.microsoft.com/office/powerpoint/2010/main" val="4044016923"/>
              </p:ext>
            </p:extLst>
          </p:nvPr>
        </p:nvGraphicFramePr>
        <p:xfrm>
          <a:off x="1024127" y="650449"/>
          <a:ext cx="10325745" cy="6042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4813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9E0C2-878E-700F-F826-4CFABAFCE00B}"/>
              </a:ext>
            </a:extLst>
          </p:cNvPr>
          <p:cNvSpPr>
            <a:spLocks noGrp="1"/>
          </p:cNvSpPr>
          <p:nvPr>
            <p:ph type="title" idx="4294967295"/>
          </p:nvPr>
        </p:nvSpPr>
        <p:spPr>
          <a:xfrm>
            <a:off x="293077" y="237454"/>
            <a:ext cx="5603631" cy="981746"/>
          </a:xfrm>
        </p:spPr>
        <p:txBody>
          <a:bodyPr/>
          <a:lstStyle/>
          <a:p>
            <a:r>
              <a:rPr lang="en-CA" dirty="0"/>
              <a:t>TD knowledge is complex</a:t>
            </a:r>
          </a:p>
        </p:txBody>
      </p:sp>
      <p:sp>
        <p:nvSpPr>
          <p:cNvPr id="3" name="Content Placeholder 2">
            <a:extLst>
              <a:ext uri="{FF2B5EF4-FFF2-40B4-BE49-F238E27FC236}">
                <a16:creationId xmlns:a16="http://schemas.microsoft.com/office/drawing/2014/main" id="{5589C3A8-1F57-3E70-48D9-AB475DC89579}"/>
              </a:ext>
            </a:extLst>
          </p:cNvPr>
          <p:cNvSpPr>
            <a:spLocks noGrp="1"/>
          </p:cNvSpPr>
          <p:nvPr>
            <p:ph idx="4294967295"/>
          </p:nvPr>
        </p:nvSpPr>
        <p:spPr>
          <a:xfrm>
            <a:off x="6787662" y="514350"/>
            <a:ext cx="5404338" cy="6249865"/>
          </a:xfrm>
        </p:spPr>
        <p:txBody>
          <a:bodyPr>
            <a:normAutofit lnSpcReduction="10000"/>
          </a:bodyPr>
          <a:lstStyle/>
          <a:p>
            <a:r>
              <a:rPr lang="en-CA" sz="2800" dirty="0"/>
              <a:t>Complex is nonlinear (no straight lines) meaning the interwoven strands are defined in relation to what they are connected to instead of defined by their individual characteristics (simple - unconnected).</a:t>
            </a:r>
          </a:p>
          <a:p>
            <a:r>
              <a:rPr lang="en-CA" sz="2800" dirty="0"/>
              <a:t>Complex TD knowledge comprises interwoven, interlaced strands of divergent information and perspectives from </a:t>
            </a:r>
            <a:r>
              <a:rPr lang="en-CA" sz="2800" i="1" dirty="0"/>
              <a:t>many</a:t>
            </a:r>
            <a:r>
              <a:rPr lang="en-CA" sz="2800" dirty="0"/>
              <a:t> sectors rather than standalone sector-bound only.</a:t>
            </a:r>
          </a:p>
          <a:p>
            <a:endParaRPr lang="en-CA" sz="2800" dirty="0"/>
          </a:p>
          <a:p>
            <a:endParaRPr lang="en-CA" dirty="0"/>
          </a:p>
          <a:p>
            <a:endParaRPr lang="en-CA" dirty="0"/>
          </a:p>
        </p:txBody>
      </p:sp>
      <p:pic>
        <p:nvPicPr>
          <p:cNvPr id="6" name="Picture 5">
            <a:extLst>
              <a:ext uri="{FF2B5EF4-FFF2-40B4-BE49-F238E27FC236}">
                <a16:creationId xmlns:a16="http://schemas.microsoft.com/office/drawing/2014/main" id="{31F2C64B-7586-ADB7-AA16-93DA7F313DFB}"/>
              </a:ext>
            </a:extLst>
          </p:cNvPr>
          <p:cNvPicPr>
            <a:picLocks noChangeAspect="1"/>
          </p:cNvPicPr>
          <p:nvPr/>
        </p:nvPicPr>
        <p:blipFill>
          <a:blip r:embed="rId2"/>
          <a:stretch>
            <a:fillRect/>
          </a:stretch>
        </p:blipFill>
        <p:spPr>
          <a:xfrm>
            <a:off x="293077" y="1251682"/>
            <a:ext cx="6096000" cy="4775200"/>
          </a:xfrm>
          <a:prstGeom prst="rect">
            <a:avLst/>
          </a:prstGeom>
        </p:spPr>
      </p:pic>
    </p:spTree>
    <p:extLst>
      <p:ext uri="{BB962C8B-B14F-4D97-AF65-F5344CB8AC3E}">
        <p14:creationId xmlns:p14="http://schemas.microsoft.com/office/powerpoint/2010/main" val="3645695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31A74-0649-2A36-A13F-E96777F52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C4B37-B178-5A00-CEBF-19ACB5E728AC}"/>
              </a:ext>
            </a:extLst>
          </p:cNvPr>
          <p:cNvSpPr>
            <a:spLocks noGrp="1"/>
          </p:cNvSpPr>
          <p:nvPr>
            <p:ph type="title"/>
          </p:nvPr>
        </p:nvSpPr>
        <p:spPr>
          <a:xfrm>
            <a:off x="677334" y="259237"/>
            <a:ext cx="8596668" cy="1100640"/>
          </a:xfrm>
        </p:spPr>
        <p:txBody>
          <a:bodyPr>
            <a:normAutofit fontScale="90000"/>
          </a:bodyPr>
          <a:lstStyle/>
          <a:p>
            <a:r>
              <a:rPr lang="en-CA" dirty="0"/>
              <a:t>What type of knowledge is cocreated during TD work? TD knowledge is…</a:t>
            </a:r>
          </a:p>
        </p:txBody>
      </p:sp>
      <p:graphicFrame>
        <p:nvGraphicFramePr>
          <p:cNvPr id="24" name="Content Placeholder 2">
            <a:extLst>
              <a:ext uri="{FF2B5EF4-FFF2-40B4-BE49-F238E27FC236}">
                <a16:creationId xmlns:a16="http://schemas.microsoft.com/office/drawing/2014/main" id="{643A1B60-06B2-E594-4389-0345E79A20E6}"/>
              </a:ext>
            </a:extLst>
          </p:cNvPr>
          <p:cNvGraphicFramePr>
            <a:graphicFrameLocks noGrp="1"/>
          </p:cNvGraphicFramePr>
          <p:nvPr>
            <p:ph idx="1"/>
            <p:extLst>
              <p:ext uri="{D42A27DB-BD31-4B8C-83A1-F6EECF244321}">
                <p14:modId xmlns:p14="http://schemas.microsoft.com/office/powerpoint/2010/main" val="2621424045"/>
              </p:ext>
            </p:extLst>
          </p:nvPr>
        </p:nvGraphicFramePr>
        <p:xfrm>
          <a:off x="677334" y="1359877"/>
          <a:ext cx="8596668" cy="5238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05CB406A-D153-F4F5-969C-7F40396CA2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0079" y="609600"/>
            <a:ext cx="1562300" cy="5287108"/>
          </a:xfrm>
          <a:prstGeom prst="rect">
            <a:avLst/>
          </a:prstGeom>
        </p:spPr>
      </p:pic>
    </p:spTree>
    <p:extLst>
      <p:ext uri="{BB962C8B-B14F-4D97-AF65-F5344CB8AC3E}">
        <p14:creationId xmlns:p14="http://schemas.microsoft.com/office/powerpoint/2010/main" val="2197776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d and five stars">
            <a:extLst>
              <a:ext uri="{FF2B5EF4-FFF2-40B4-BE49-F238E27FC236}">
                <a16:creationId xmlns:a16="http://schemas.microsoft.com/office/drawing/2014/main" id="{337E9AE9-EAF8-75E6-248B-1ECA9E804173}"/>
              </a:ext>
            </a:extLst>
          </p:cNvPr>
          <p:cNvPicPr>
            <a:picLocks noChangeAspect="1"/>
          </p:cNvPicPr>
          <p:nvPr/>
        </p:nvPicPr>
        <p:blipFill>
          <a:blip r:embed="rId2">
            <a:extLst>
              <a:ext uri="{28A0092B-C50C-407E-A947-70E740481C1C}">
                <a14:useLocalDpi xmlns:a14="http://schemas.microsoft.com/office/drawing/2010/main" val="0"/>
              </a:ext>
            </a:extLst>
          </a:blip>
          <a:srcRect b="15730"/>
          <a:stretch>
            <a:fillRect/>
          </a:stretch>
        </p:blipFill>
        <p:spPr>
          <a:xfrm>
            <a:off x="20" y="10"/>
            <a:ext cx="12191980" cy="6857990"/>
          </a:xfrm>
          <a:prstGeom prst="rect">
            <a:avLst/>
          </a:prstGeom>
        </p:spPr>
      </p:pic>
    </p:spTree>
    <p:extLst>
      <p:ext uri="{BB962C8B-B14F-4D97-AF65-F5344CB8AC3E}">
        <p14:creationId xmlns:p14="http://schemas.microsoft.com/office/powerpoint/2010/main" val="643690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748B07-92DD-7945-54ED-698EC5643AE9}"/>
              </a:ext>
            </a:extLst>
          </p:cNvPr>
          <p:cNvSpPr>
            <a:spLocks noGrp="1"/>
          </p:cNvSpPr>
          <p:nvPr>
            <p:ph type="title"/>
          </p:nvPr>
        </p:nvSpPr>
        <p:spPr>
          <a:xfrm>
            <a:off x="0" y="75415"/>
            <a:ext cx="8059917" cy="735290"/>
          </a:xfrm>
        </p:spPr>
        <p:txBody>
          <a:bodyPr>
            <a:normAutofit/>
          </a:bodyPr>
          <a:lstStyle/>
          <a:p>
            <a:r>
              <a:rPr lang="en-CA" sz="3200" dirty="0">
                <a:solidFill>
                  <a:schemeClr val="accent2">
                    <a:lumMod val="50000"/>
                  </a:schemeClr>
                </a:solidFill>
              </a:rPr>
              <a:t>Wrap up with a cake metaphor…</a:t>
            </a:r>
            <a:endParaRPr lang="en-CA" dirty="0">
              <a:solidFill>
                <a:schemeClr val="accent2">
                  <a:lumMod val="50000"/>
                </a:schemeClr>
              </a:solidFill>
            </a:endParaRPr>
          </a:p>
        </p:txBody>
      </p:sp>
      <p:sp>
        <p:nvSpPr>
          <p:cNvPr id="6" name="Content Placeholder 5">
            <a:extLst>
              <a:ext uri="{FF2B5EF4-FFF2-40B4-BE49-F238E27FC236}">
                <a16:creationId xmlns:a16="http://schemas.microsoft.com/office/drawing/2014/main" id="{8A502407-BA4C-2A3A-90E6-30E408845AE5}"/>
              </a:ext>
            </a:extLst>
          </p:cNvPr>
          <p:cNvSpPr>
            <a:spLocks noGrp="1"/>
          </p:cNvSpPr>
          <p:nvPr>
            <p:ph idx="1"/>
          </p:nvPr>
        </p:nvSpPr>
        <p:spPr>
          <a:xfrm>
            <a:off x="175094" y="886110"/>
            <a:ext cx="7202078" cy="5896475"/>
          </a:xfrm>
        </p:spPr>
        <p:txBody>
          <a:bodyPr>
            <a:normAutofit lnSpcReduction="10000"/>
          </a:bodyPr>
          <a:lstStyle/>
          <a:p>
            <a:r>
              <a:rPr lang="en-CA" sz="2400" b="0" i="0" u="none" strike="noStrike" baseline="0" dirty="0"/>
              <a:t>“One starts with a wide-ranging set of ingredients that are </a:t>
            </a:r>
            <a:r>
              <a:rPr lang="en-CA" sz="2400" b="0" i="1" u="none" strike="noStrike" baseline="0" dirty="0"/>
              <a:t>all </a:t>
            </a:r>
            <a:r>
              <a:rPr lang="en-CA" sz="2400" b="0" i="0" u="none" strike="noStrike" baseline="0" dirty="0"/>
              <a:t>different yet must somehow be combined to attain the final product. The ingredients are blended and mixed (respecting their contradictory nature), and then this mixture is allowed to bake thus forming a totally new entity. The intermixing and baking involve both external and internal activity or chemistry. Things are not coordinated by one person but emerge naturally as in complex adaptive systems. Once baked, the cake comprises all the original ingredients, </a:t>
            </a:r>
            <a:r>
              <a:rPr lang="en-CA" sz="2400" b="0" i="1" u="none" strike="noStrike" baseline="0" dirty="0"/>
              <a:t>but</a:t>
            </a:r>
            <a:r>
              <a:rPr lang="en-CA" sz="2400" b="0" i="0" u="none" strike="noStrike" baseline="0" dirty="0"/>
              <a:t> it is virtually impossible to identify them anymore, and the cake is totally different from the original input. Indeed, the cake (a unity of disparate parts) supersedes the ingredients” (McGregor, 2024, p. 306).</a:t>
            </a:r>
            <a:endParaRPr lang="en-CA" sz="2400" dirty="0"/>
          </a:p>
        </p:txBody>
      </p:sp>
      <p:pic>
        <p:nvPicPr>
          <p:cNvPr id="7" name="Picture Placeholder 6" descr="Birthday cake with candles">
            <a:extLst>
              <a:ext uri="{FF2B5EF4-FFF2-40B4-BE49-F238E27FC236}">
                <a16:creationId xmlns:a16="http://schemas.microsoft.com/office/drawing/2014/main" id="{8B10361D-CD54-DC84-A3D4-08C7E2E053DD}"/>
              </a:ext>
            </a:extLst>
          </p:cNvPr>
          <p:cNvPicPr>
            <a:picLocks noChangeAspect="1"/>
          </p:cNvPicPr>
          <p:nvPr/>
        </p:nvPicPr>
        <p:blipFill>
          <a:blip r:embed="rId3">
            <a:extLst>
              <a:ext uri="{28A0092B-C50C-407E-A947-70E740481C1C}">
                <a14:useLocalDpi xmlns:a14="http://schemas.microsoft.com/office/drawing/2010/main" val="0"/>
              </a:ext>
            </a:extLst>
          </a:blip>
          <a:srcRect l="26729" r="28111" b="-1"/>
          <a:stretch/>
        </p:blipFill>
        <p:spPr>
          <a:xfrm>
            <a:off x="7552266" y="10"/>
            <a:ext cx="4639733" cy="6857990"/>
          </a:xfrm>
          <a:prstGeom prst="rect">
            <a:avLst/>
          </a:prstGeom>
        </p:spPr>
      </p:pic>
    </p:spTree>
    <p:extLst>
      <p:ext uri="{BB962C8B-B14F-4D97-AF65-F5344CB8AC3E}">
        <p14:creationId xmlns:p14="http://schemas.microsoft.com/office/powerpoint/2010/main" val="3614995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E07B0-5042-B3D6-EADD-9AC8E1890030}"/>
            </a:ext>
          </a:extLst>
        </p:cNvPr>
        <p:cNvGrpSpPr/>
        <p:nvPr/>
      </p:nvGrpSpPr>
      <p:grpSpPr>
        <a:xfrm>
          <a:off x="0" y="0"/>
          <a:ext cx="0" cy="0"/>
          <a:chOff x="0" y="0"/>
          <a:chExt cx="0" cy="0"/>
        </a:xfrm>
      </p:grpSpPr>
      <p:pic>
        <p:nvPicPr>
          <p:cNvPr id="4" name="Picture 3" descr="Wavy 3D art">
            <a:extLst>
              <a:ext uri="{FF2B5EF4-FFF2-40B4-BE49-F238E27FC236}">
                <a16:creationId xmlns:a16="http://schemas.microsoft.com/office/drawing/2014/main" id="{B5CB0DE9-B1A6-DBFD-E755-6B1375E16220}"/>
              </a:ext>
            </a:extLst>
          </p:cNvPr>
          <p:cNvPicPr>
            <a:picLocks noChangeAspect="1"/>
          </p:cNvPicPr>
          <p:nvPr/>
        </p:nvPicPr>
        <p:blipFill>
          <a:blip r:embed="rId2">
            <a:alphaModFix/>
          </a:blip>
          <a:srcRect t="12643" b="14778"/>
          <a:stretch>
            <a:fillRect/>
          </a:stretch>
        </p:blipFill>
        <p:spPr>
          <a:xfrm>
            <a:off x="0" y="152"/>
            <a:ext cx="12191998" cy="6857848"/>
          </a:xfrm>
          <a:prstGeom prst="rect">
            <a:avLst/>
          </a:prstGeom>
        </p:spPr>
      </p:pic>
      <p:sp>
        <p:nvSpPr>
          <p:cNvPr id="2" name="Title 1">
            <a:extLst>
              <a:ext uri="{FF2B5EF4-FFF2-40B4-BE49-F238E27FC236}">
                <a16:creationId xmlns:a16="http://schemas.microsoft.com/office/drawing/2014/main" id="{C1C69579-9F5B-1190-84C1-B3F152A2D80D}"/>
              </a:ext>
            </a:extLst>
          </p:cNvPr>
          <p:cNvSpPr>
            <a:spLocks noGrp="1"/>
          </p:cNvSpPr>
          <p:nvPr>
            <p:ph type="ctrTitle"/>
          </p:nvPr>
        </p:nvSpPr>
        <p:spPr>
          <a:xfrm>
            <a:off x="240788" y="227984"/>
            <a:ext cx="8547716" cy="2848591"/>
          </a:xfrm>
        </p:spPr>
        <p:txBody>
          <a:bodyPr anchor="t">
            <a:normAutofit/>
          </a:bodyPr>
          <a:lstStyle/>
          <a:p>
            <a:pPr algn="l"/>
            <a:r>
              <a:rPr lang="en-CA" sz="2800" dirty="0">
                <a:solidFill>
                  <a:srgbClr val="2A96BC"/>
                </a:solidFill>
              </a:rPr>
              <a:t>I leave you with a different way to think about what collaboration and emergent knowledge might look when cocreated through a transdisciplinary lens thus better ensuring that conventional and human ecological well-being are achievable through a </a:t>
            </a:r>
            <a:br>
              <a:rPr lang="en-CA" sz="2800" dirty="0">
                <a:solidFill>
                  <a:srgbClr val="2A96BC"/>
                </a:solidFill>
              </a:rPr>
            </a:br>
            <a:r>
              <a:rPr lang="en-CA" sz="2800" dirty="0">
                <a:solidFill>
                  <a:srgbClr val="2A96BC"/>
                </a:solidFill>
              </a:rPr>
              <a:t>social development/sustainability nexus.</a:t>
            </a:r>
          </a:p>
        </p:txBody>
      </p:sp>
      <p:sp>
        <p:nvSpPr>
          <p:cNvPr id="3" name="Subtitle 2">
            <a:extLst>
              <a:ext uri="{FF2B5EF4-FFF2-40B4-BE49-F238E27FC236}">
                <a16:creationId xmlns:a16="http://schemas.microsoft.com/office/drawing/2014/main" id="{4727F603-40F3-3D8C-A22B-DF8EC16A29B6}"/>
              </a:ext>
            </a:extLst>
          </p:cNvPr>
          <p:cNvSpPr>
            <a:spLocks noGrp="1"/>
          </p:cNvSpPr>
          <p:nvPr>
            <p:ph type="subTitle" idx="1"/>
          </p:nvPr>
        </p:nvSpPr>
        <p:spPr>
          <a:xfrm>
            <a:off x="5587218" y="5475833"/>
            <a:ext cx="6402572" cy="1287887"/>
          </a:xfrm>
        </p:spPr>
        <p:txBody>
          <a:bodyPr anchor="b">
            <a:noAutofit/>
          </a:bodyPr>
          <a:lstStyle/>
          <a:p>
            <a:r>
              <a:rPr lang="en-CA" sz="3600" dirty="0">
                <a:solidFill>
                  <a:schemeClr val="bg1"/>
                </a:solidFill>
              </a:rPr>
              <a:t> </a:t>
            </a:r>
          </a:p>
        </p:txBody>
      </p:sp>
    </p:spTree>
    <p:extLst>
      <p:ext uri="{BB962C8B-B14F-4D97-AF65-F5344CB8AC3E}">
        <p14:creationId xmlns:p14="http://schemas.microsoft.com/office/powerpoint/2010/main" val="913844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04E95-55F5-94AB-C867-3807F645766C}"/>
              </a:ext>
            </a:extLst>
          </p:cNvPr>
          <p:cNvSpPr>
            <a:spLocks noGrp="1"/>
          </p:cNvSpPr>
          <p:nvPr>
            <p:ph type="title"/>
          </p:nvPr>
        </p:nvSpPr>
        <p:spPr>
          <a:xfrm>
            <a:off x="677334" y="128833"/>
            <a:ext cx="8596668" cy="1087226"/>
          </a:xfrm>
        </p:spPr>
        <p:txBody>
          <a:bodyPr>
            <a:normAutofit fontScale="90000"/>
          </a:bodyPr>
          <a:lstStyle/>
          <a:p>
            <a:r>
              <a:rPr lang="en-CA" dirty="0"/>
              <a:t>Key references for human ecology, human ecological well-being, and transdisciplinarity</a:t>
            </a:r>
          </a:p>
        </p:txBody>
      </p:sp>
      <p:sp>
        <p:nvSpPr>
          <p:cNvPr id="3" name="Content Placeholder 2">
            <a:extLst>
              <a:ext uri="{FF2B5EF4-FFF2-40B4-BE49-F238E27FC236}">
                <a16:creationId xmlns:a16="http://schemas.microsoft.com/office/drawing/2014/main" id="{F4465031-8AA6-C502-96DC-9C71A7828DBA}"/>
              </a:ext>
            </a:extLst>
          </p:cNvPr>
          <p:cNvSpPr>
            <a:spLocks noGrp="1"/>
          </p:cNvSpPr>
          <p:nvPr>
            <p:ph idx="1"/>
          </p:nvPr>
        </p:nvSpPr>
        <p:spPr>
          <a:xfrm>
            <a:off x="677334" y="1687399"/>
            <a:ext cx="8596668" cy="4825304"/>
          </a:xfrm>
        </p:spPr>
        <p:txBody>
          <a:bodyPr>
            <a:normAutofit fontScale="85000" lnSpcReduction="10000"/>
          </a:bodyPr>
          <a:lstStyle/>
          <a:p>
            <a:r>
              <a:rPr lang="en-CA" dirty="0" err="1"/>
              <a:t>Comberti</a:t>
            </a:r>
            <a:r>
              <a:rPr lang="en-CA" dirty="0"/>
              <a:t>, C., Thornton, T. F., De Echeverria, V. W., &amp; Patterson, T. (2015). Ecosystem services or services to ecosystems? Valuing cultivation and reciprocal relationships between humans and ecosystems. </a:t>
            </a:r>
            <a:r>
              <a:rPr lang="en-CA" i="1" dirty="0"/>
              <a:t>Global Environmental Change, 34</a:t>
            </a:r>
            <a:r>
              <a:rPr lang="en-CA" dirty="0"/>
              <a:t>, 247–262. </a:t>
            </a:r>
            <a:r>
              <a:rPr lang="en-CA" dirty="0">
                <a:hlinkClick r:id="rId2"/>
              </a:rPr>
              <a:t>https://doi.org/10.1016/j.gloenvcha.2015.07.007</a:t>
            </a:r>
            <a:endParaRPr lang="en-CA" dirty="0"/>
          </a:p>
          <a:p>
            <a:r>
              <a:rPr lang="en-CA" dirty="0"/>
              <a:t>McGregor, S. L. T. (2010a). Historical notions of transdisciplinarity in home economics. </a:t>
            </a:r>
            <a:r>
              <a:rPr lang="en-CA" i="1" dirty="0"/>
              <a:t>Kappa Omicron Nu FORUM, 16</a:t>
            </a:r>
            <a:r>
              <a:rPr lang="en-CA" dirty="0"/>
              <a:t>(2). </a:t>
            </a:r>
            <a:r>
              <a:rPr lang="en-CA" dirty="0">
                <a:hlinkClick r:id="rId3"/>
              </a:rPr>
              <a:t>http://www.kon.org/archives/forum/16-2/mcgregor.html</a:t>
            </a:r>
            <a:r>
              <a:rPr lang="en-CA" dirty="0"/>
              <a:t>   </a:t>
            </a:r>
          </a:p>
          <a:p>
            <a:r>
              <a:rPr lang="en-CA" dirty="0"/>
              <a:t>McGregor, S. L. T. (2010b). Integral leadership and practice: Beyond holistic integration in FCS.</a:t>
            </a:r>
            <a:r>
              <a:rPr lang="en-CA" i="1" dirty="0"/>
              <a:t> Journal of Family &amp; Consumer Sciences, 102</a:t>
            </a:r>
            <a:r>
              <a:rPr lang="en-CA" dirty="0"/>
              <a:t>(1), 49–57. </a:t>
            </a:r>
          </a:p>
          <a:p>
            <a:r>
              <a:rPr lang="en-CA" dirty="0"/>
              <a:t>McGregor, S. L. T. (2023). Transdisciplinarity and public policy: Nicolescuian, Zurich, and Brazilian approaches. </a:t>
            </a:r>
            <a:r>
              <a:rPr lang="en-CA" i="1" dirty="0"/>
              <a:t>Transdisciplinary Journal of Engineering and Science, 14, </a:t>
            </a:r>
            <a:r>
              <a:rPr lang="en-CA" dirty="0"/>
              <a:t>47–63. doi:10.22545/2023/00219 </a:t>
            </a:r>
          </a:p>
          <a:p>
            <a:r>
              <a:rPr lang="en-CA" dirty="0"/>
              <a:t>McGregor, S. L. T. (2024b). Russian school of transdisciplinarity as a metadiscipline. </a:t>
            </a:r>
            <a:r>
              <a:rPr lang="en-CA" i="1" dirty="0" err="1"/>
              <a:t>Universum</a:t>
            </a:r>
            <a:r>
              <a:rPr lang="en-CA" i="1" dirty="0"/>
              <a:t>: Social Sciences, 3</a:t>
            </a:r>
            <a:r>
              <a:rPr lang="en-CA" dirty="0"/>
              <a:t>(106), 53–65.  </a:t>
            </a:r>
            <a:r>
              <a:rPr lang="en-CA" dirty="0">
                <a:hlinkClick r:id="rId4"/>
              </a:rPr>
              <a:t>https://7universum.com/ru/social/archive/item/17087</a:t>
            </a:r>
            <a:r>
              <a:rPr lang="en-CA" dirty="0"/>
              <a:t>  </a:t>
            </a:r>
          </a:p>
          <a:p>
            <a:r>
              <a:rPr lang="en-CA" dirty="0"/>
              <a:t>McGregor, S. L. T., &amp; Goldsmith, E. B. (1998). Extending our understanding of quality of life, standard of living, and well-being. </a:t>
            </a:r>
            <a:r>
              <a:rPr lang="en-CA" i="1" dirty="0"/>
              <a:t>Journal of Family &amp; Consumer Sciences, 90</a:t>
            </a:r>
            <a:r>
              <a:rPr lang="en-CA" dirty="0"/>
              <a:t>(2), 2–6, 22.</a:t>
            </a:r>
          </a:p>
          <a:p>
            <a:r>
              <a:rPr lang="en-CA" dirty="0"/>
              <a:t>Millennium Ecosystem Assessment. (2005). </a:t>
            </a:r>
            <a:r>
              <a:rPr lang="en-CA" i="1" dirty="0"/>
              <a:t>Ecosystems and human well-being: Synthesis</a:t>
            </a:r>
            <a:r>
              <a:rPr lang="en-CA" dirty="0"/>
              <a:t>. Island Press. </a:t>
            </a:r>
            <a:r>
              <a:rPr lang="en-CA" dirty="0">
                <a:hlinkClick r:id="rId5"/>
              </a:rPr>
              <a:t>https://www.millenniumassessment.org/documents/document.356.aspx.pdf</a:t>
            </a:r>
            <a:r>
              <a:rPr lang="en-CA" dirty="0"/>
              <a:t> </a:t>
            </a:r>
          </a:p>
          <a:p>
            <a:endParaRPr lang="en-CA" dirty="0"/>
          </a:p>
          <a:p>
            <a:endParaRPr lang="en-CA" dirty="0"/>
          </a:p>
        </p:txBody>
      </p:sp>
    </p:spTree>
    <p:extLst>
      <p:ext uri="{BB962C8B-B14F-4D97-AF65-F5344CB8AC3E}">
        <p14:creationId xmlns:p14="http://schemas.microsoft.com/office/powerpoint/2010/main" val="3551829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61B52B-2695-84D8-438B-B265F2409175}"/>
            </a:ext>
          </a:extLst>
        </p:cNvPr>
        <p:cNvGrpSpPr/>
        <p:nvPr/>
      </p:nvGrpSpPr>
      <p:grpSpPr>
        <a:xfrm>
          <a:off x="0" y="0"/>
          <a:ext cx="0" cy="0"/>
          <a:chOff x="0" y="0"/>
          <a:chExt cx="0" cy="0"/>
        </a:xfrm>
      </p:grpSpPr>
      <p:pic>
        <p:nvPicPr>
          <p:cNvPr id="4" name="Picture 3" descr="Wavy 3D art">
            <a:extLst>
              <a:ext uri="{FF2B5EF4-FFF2-40B4-BE49-F238E27FC236}">
                <a16:creationId xmlns:a16="http://schemas.microsoft.com/office/drawing/2014/main" id="{A7FA1427-4894-077B-4BBC-2E791FABEDF2}"/>
              </a:ext>
            </a:extLst>
          </p:cNvPr>
          <p:cNvPicPr>
            <a:picLocks noChangeAspect="1"/>
          </p:cNvPicPr>
          <p:nvPr/>
        </p:nvPicPr>
        <p:blipFill>
          <a:blip r:embed="rId2"/>
          <a:srcRect t="12643" b="14777"/>
          <a:stretch>
            <a:fillRect/>
          </a:stretch>
        </p:blipFill>
        <p:spPr>
          <a:xfrm>
            <a:off x="20" y="10"/>
            <a:ext cx="12191979" cy="6857989"/>
          </a:xfrm>
          <a:prstGeom prst="rect">
            <a:avLst/>
          </a:prstGeom>
        </p:spPr>
      </p:pic>
      <p:sp>
        <p:nvSpPr>
          <p:cNvPr id="2" name="Title 1">
            <a:extLst>
              <a:ext uri="{FF2B5EF4-FFF2-40B4-BE49-F238E27FC236}">
                <a16:creationId xmlns:a16="http://schemas.microsoft.com/office/drawing/2014/main" id="{C0F38613-5DAB-59E8-9189-69FB56377622}"/>
              </a:ext>
            </a:extLst>
          </p:cNvPr>
          <p:cNvSpPr>
            <a:spLocks noGrp="1"/>
          </p:cNvSpPr>
          <p:nvPr>
            <p:ph type="ctrTitle"/>
          </p:nvPr>
        </p:nvSpPr>
        <p:spPr>
          <a:xfrm>
            <a:off x="53730" y="93746"/>
            <a:ext cx="9026770" cy="3427867"/>
          </a:xfrm>
        </p:spPr>
        <p:txBody>
          <a:bodyPr vert="horz" lIns="91440" tIns="45720" rIns="91440" bIns="45720" rtlCol="0" anchor="t">
            <a:normAutofit/>
          </a:bodyPr>
          <a:lstStyle/>
          <a:p>
            <a:pPr algn="ctr">
              <a:lnSpc>
                <a:spcPct val="90000"/>
              </a:lnSpc>
            </a:pPr>
            <a:r>
              <a:rPr lang="en-US" sz="3800" dirty="0">
                <a:solidFill>
                  <a:srgbClr val="18576E"/>
                </a:solidFill>
              </a:rPr>
              <a:t>KEYNOTE:</a:t>
            </a:r>
            <a:r>
              <a:rPr lang="en-US" sz="3800" dirty="0">
                <a:solidFill>
                  <a:srgbClr val="2A96BC"/>
                </a:solidFill>
              </a:rPr>
              <a:t> </a:t>
            </a:r>
            <a:br>
              <a:rPr lang="en-US" sz="3800" dirty="0">
                <a:solidFill>
                  <a:srgbClr val="2A96BC"/>
                </a:solidFill>
              </a:rPr>
            </a:br>
            <a:br>
              <a:rPr lang="en-US" sz="3800" dirty="0">
                <a:solidFill>
                  <a:srgbClr val="2A96BC"/>
                </a:solidFill>
              </a:rPr>
            </a:br>
            <a:r>
              <a:rPr lang="en-US" sz="3800" dirty="0">
                <a:solidFill>
                  <a:srgbClr val="2A96BC"/>
                </a:solidFill>
              </a:rPr>
              <a:t>Augmenting a Social Development and Sustainability Nexus for Human Ecological Well-Being with Transdisciplinarity</a:t>
            </a:r>
          </a:p>
        </p:txBody>
      </p:sp>
      <p:sp>
        <p:nvSpPr>
          <p:cNvPr id="3" name="Subtitle 2">
            <a:extLst>
              <a:ext uri="{FF2B5EF4-FFF2-40B4-BE49-F238E27FC236}">
                <a16:creationId xmlns:a16="http://schemas.microsoft.com/office/drawing/2014/main" id="{3C798C51-192B-3732-9134-05DF42DDC5BC}"/>
              </a:ext>
            </a:extLst>
          </p:cNvPr>
          <p:cNvSpPr>
            <a:spLocks noGrp="1"/>
          </p:cNvSpPr>
          <p:nvPr>
            <p:ph type="subTitle" idx="1"/>
          </p:nvPr>
        </p:nvSpPr>
        <p:spPr>
          <a:xfrm>
            <a:off x="6223000" y="4445000"/>
            <a:ext cx="5715000" cy="2158999"/>
          </a:xfrm>
        </p:spPr>
        <p:txBody>
          <a:bodyPr vert="horz" lIns="91440" tIns="45720" rIns="91440" bIns="45720" rtlCol="0" anchor="t">
            <a:normAutofit/>
          </a:bodyPr>
          <a:lstStyle/>
          <a:p>
            <a:pPr algn="r">
              <a:lnSpc>
                <a:spcPct val="120000"/>
              </a:lnSpc>
            </a:pPr>
            <a:r>
              <a:rPr lang="en-US" sz="2000" dirty="0">
                <a:solidFill>
                  <a:srgbClr val="18576E"/>
                </a:solidFill>
              </a:rPr>
              <a:t>Sue L. T. McGregor </a:t>
            </a:r>
          </a:p>
          <a:p>
            <a:pPr algn="r">
              <a:lnSpc>
                <a:spcPct val="120000"/>
              </a:lnSpc>
            </a:pPr>
            <a:r>
              <a:rPr lang="en-US" sz="1400" dirty="0">
                <a:solidFill>
                  <a:srgbClr val="18576E"/>
                </a:solidFill>
              </a:rPr>
              <a:t>PhD, PHEc, IPHE, Professor Emerita (MSVU)</a:t>
            </a:r>
          </a:p>
          <a:p>
            <a:pPr algn="r">
              <a:lnSpc>
                <a:spcPct val="120000"/>
              </a:lnSpc>
            </a:pPr>
            <a:r>
              <a:rPr lang="en-US" sz="2000" dirty="0">
                <a:solidFill>
                  <a:srgbClr val="18576E"/>
                </a:solidFill>
                <a:hlinkClick r:id="rId3">
                  <a:extLst>
                    <a:ext uri="{A12FA001-AC4F-418D-AE19-62706E023703}">
                      <ahyp:hlinkClr xmlns:ahyp="http://schemas.microsoft.com/office/drawing/2018/hyperlinkcolor" val="tx"/>
                    </a:ext>
                  </a:extLst>
                </a:hlinkClick>
              </a:rPr>
              <a:t>Sue.mcgregor@msvu.ca</a:t>
            </a:r>
            <a:endParaRPr lang="en-US" sz="2000" dirty="0">
              <a:solidFill>
                <a:srgbClr val="18576E"/>
              </a:solidFill>
            </a:endParaRPr>
          </a:p>
          <a:p>
            <a:pPr algn="r">
              <a:lnSpc>
                <a:spcPct val="120000"/>
              </a:lnSpc>
            </a:pPr>
            <a:r>
              <a:rPr lang="en-US" sz="2000" dirty="0">
                <a:solidFill>
                  <a:srgbClr val="18576E"/>
                </a:solidFill>
                <a:hlinkClick r:id="rId4">
                  <a:extLst>
                    <a:ext uri="{A12FA001-AC4F-418D-AE19-62706E023703}">
                      <ahyp:hlinkClr xmlns:ahyp="http://schemas.microsoft.com/office/drawing/2018/hyperlinkcolor" val="tx"/>
                    </a:ext>
                  </a:extLst>
                </a:hlinkClick>
              </a:rPr>
              <a:t>www.consultmcgregor.com</a:t>
            </a:r>
            <a:r>
              <a:rPr lang="en-US" sz="2000" dirty="0">
                <a:solidFill>
                  <a:srgbClr val="18576E"/>
                </a:solidFill>
              </a:rPr>
              <a:t> </a:t>
            </a:r>
          </a:p>
        </p:txBody>
      </p:sp>
    </p:spTree>
    <p:extLst>
      <p:ext uri="{BB962C8B-B14F-4D97-AF65-F5344CB8AC3E}">
        <p14:creationId xmlns:p14="http://schemas.microsoft.com/office/powerpoint/2010/main" val="11817067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500"/>
                                  </p:stCondLst>
                                  <p:iterate>
                                    <p:tmPct val="10000"/>
                                  </p:iterate>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7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1500"/>
                                  </p:stCondLst>
                                  <p:iterate>
                                    <p:tmPct val="10000"/>
                                  </p:iterate>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E10F43-1A6A-04DC-BD58-21AFB7113948}"/>
              </a:ext>
            </a:extLst>
          </p:cNvPr>
          <p:cNvSpPr>
            <a:spLocks noGrp="1"/>
          </p:cNvSpPr>
          <p:nvPr>
            <p:ph type="title"/>
          </p:nvPr>
        </p:nvSpPr>
        <p:spPr/>
        <p:txBody>
          <a:bodyPr/>
          <a:lstStyle/>
          <a:p>
            <a:r>
              <a:rPr lang="en-CA" dirty="0"/>
              <a:t>Conference Premise</a:t>
            </a:r>
          </a:p>
        </p:txBody>
      </p:sp>
      <p:sp>
        <p:nvSpPr>
          <p:cNvPr id="8" name="Content Placeholder 7">
            <a:extLst>
              <a:ext uri="{FF2B5EF4-FFF2-40B4-BE49-F238E27FC236}">
                <a16:creationId xmlns:a16="http://schemas.microsoft.com/office/drawing/2014/main" id="{04A45519-F2D9-1A4B-4D8B-0F27D5E90D60}"/>
              </a:ext>
            </a:extLst>
          </p:cNvPr>
          <p:cNvSpPr>
            <a:spLocks noGrp="1"/>
          </p:cNvSpPr>
          <p:nvPr>
            <p:ph idx="1"/>
          </p:nvPr>
        </p:nvSpPr>
        <p:spPr/>
        <p:txBody>
          <a:bodyPr>
            <a:normAutofit fontScale="92500" lnSpcReduction="10000"/>
          </a:bodyPr>
          <a:lstStyle/>
          <a:p>
            <a:r>
              <a:rPr lang="en-CA" sz="4000" b="1" dirty="0"/>
              <a:t>Human ecological well-being </a:t>
            </a:r>
            <a:r>
              <a:rPr lang="en-CA" sz="4000" dirty="0"/>
              <a:t>can be improved if we focus on </a:t>
            </a:r>
            <a:r>
              <a:rPr lang="en-CA" sz="4000" b="1" dirty="0"/>
              <a:t>sustainability</a:t>
            </a:r>
            <a:r>
              <a:rPr lang="en-CA" sz="4000" dirty="0"/>
              <a:t> and </a:t>
            </a:r>
            <a:r>
              <a:rPr lang="en-CA" sz="4000" b="1" dirty="0"/>
              <a:t>social development </a:t>
            </a:r>
            <a:r>
              <a:rPr lang="en-CA" sz="4000" dirty="0"/>
              <a:t>relative to </a:t>
            </a:r>
            <a:r>
              <a:rPr lang="en-CA" sz="4000" b="1" dirty="0"/>
              <a:t>economic </a:t>
            </a:r>
            <a:r>
              <a:rPr lang="en-CA" sz="4000" dirty="0"/>
              <a:t>and</a:t>
            </a:r>
            <a:r>
              <a:rPr lang="en-CA" sz="4000" b="1" dirty="0"/>
              <a:t> human development</a:t>
            </a:r>
            <a:r>
              <a:rPr lang="en-CA" sz="4000" dirty="0"/>
              <a:t>. </a:t>
            </a:r>
          </a:p>
          <a:p>
            <a:r>
              <a:rPr lang="en-CA" sz="4000" dirty="0"/>
              <a:t>I have added </a:t>
            </a:r>
            <a:r>
              <a:rPr lang="en-CA" sz="4000" b="1" dirty="0"/>
              <a:t>transdisciplinarity</a:t>
            </a:r>
            <a:r>
              <a:rPr lang="en-CA" sz="4000" dirty="0"/>
              <a:t> to the mix.</a:t>
            </a:r>
          </a:p>
        </p:txBody>
      </p:sp>
    </p:spTree>
    <p:extLst>
      <p:ext uri="{BB962C8B-B14F-4D97-AF65-F5344CB8AC3E}">
        <p14:creationId xmlns:p14="http://schemas.microsoft.com/office/powerpoint/2010/main" val="2883741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0" name="Straight Connector 4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4" name="Isosceles Triangle 5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8" name="Isosceles Triangle 5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9" name="Isosceles Triangle 5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pic>
        <p:nvPicPr>
          <p:cNvPr id="11" name="Picture 10" descr="Person packing yellow suitcase">
            <a:extLst>
              <a:ext uri="{FF2B5EF4-FFF2-40B4-BE49-F238E27FC236}">
                <a16:creationId xmlns:a16="http://schemas.microsoft.com/office/drawing/2014/main" id="{E96F9BD4-E76A-39B9-CB37-CCA09475B1A7}"/>
              </a:ext>
            </a:extLst>
          </p:cNvPr>
          <p:cNvPicPr>
            <a:picLocks noChangeAspect="1"/>
          </p:cNvPicPr>
          <p:nvPr/>
        </p:nvPicPr>
        <p:blipFill>
          <a:blip r:embed="rId2">
            <a:extLst>
              <a:ext uri="{28A0092B-C50C-407E-A947-70E740481C1C}">
                <a14:useLocalDpi xmlns:a14="http://schemas.microsoft.com/office/drawing/2010/main" val="0"/>
              </a:ext>
            </a:extLst>
          </a:blip>
          <a:srcRect l="9091" t="16516" b="6876"/>
          <a:stretch>
            <a:fillRect/>
          </a:stretch>
        </p:blipFill>
        <p:spPr>
          <a:xfrm>
            <a:off x="1" y="10"/>
            <a:ext cx="12191999" cy="6857990"/>
          </a:xfrm>
          <a:prstGeom prst="rect">
            <a:avLst/>
          </a:prstGeom>
        </p:spPr>
      </p:pic>
      <p:sp>
        <p:nvSpPr>
          <p:cNvPr id="61" name="Isosceles Triangle 60">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 name="Parallelogram 62">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9"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3" name="Isosceles Triangle 72">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 name="Title 6">
            <a:extLst>
              <a:ext uri="{FF2B5EF4-FFF2-40B4-BE49-F238E27FC236}">
                <a16:creationId xmlns:a16="http://schemas.microsoft.com/office/drawing/2014/main" id="{E8D15E78-83F4-C17E-62C5-95E76058E0FE}"/>
              </a:ext>
            </a:extLst>
          </p:cNvPr>
          <p:cNvSpPr>
            <a:spLocks noGrp="1"/>
          </p:cNvSpPr>
          <p:nvPr>
            <p:ph type="title"/>
          </p:nvPr>
        </p:nvSpPr>
        <p:spPr>
          <a:xfrm>
            <a:off x="4527138" y="1678665"/>
            <a:ext cx="5671940" cy="2369131"/>
          </a:xfrm>
        </p:spPr>
        <p:txBody>
          <a:bodyPr vert="horz" lIns="91440" tIns="45720" rIns="91440" bIns="45720" rtlCol="0" anchor="b">
            <a:normAutofit/>
          </a:bodyPr>
          <a:lstStyle/>
          <a:p>
            <a:pPr algn="r"/>
            <a:r>
              <a:rPr lang="en-US" sz="5400" dirty="0"/>
              <a:t>Let’s unpack this premise…</a:t>
            </a:r>
          </a:p>
        </p:txBody>
      </p:sp>
      <p:sp>
        <p:nvSpPr>
          <p:cNvPr id="75"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7"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9"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1" name="Isosceles Triangle 80">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329690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A46821D-7694-8F79-E650-96295F4317C9}"/>
              </a:ext>
            </a:extLst>
          </p:cNvPr>
          <p:cNvSpPr>
            <a:spLocks noGrp="1"/>
          </p:cNvSpPr>
          <p:nvPr>
            <p:ph type="title"/>
          </p:nvPr>
        </p:nvSpPr>
        <p:spPr>
          <a:xfrm>
            <a:off x="528363" y="1382486"/>
            <a:ext cx="3671700" cy="4093028"/>
          </a:xfrm>
        </p:spPr>
        <p:txBody>
          <a:bodyPr anchor="ctr">
            <a:normAutofit/>
          </a:bodyPr>
          <a:lstStyle/>
          <a:p>
            <a:r>
              <a:rPr lang="en-CA" sz="4400" b="1" dirty="0"/>
              <a:t>Economic Development</a:t>
            </a:r>
          </a:p>
        </p:txBody>
      </p:sp>
      <p:grpSp>
        <p:nvGrpSpPr>
          <p:cNvPr id="14" name="Group 13">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5" name="Straight Connector 14">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Isosceles Triangle 22">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25" name="Rectangle 24">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076D3D84-A1EC-BC85-E665-ABCA2D7EFA39}"/>
              </a:ext>
            </a:extLst>
          </p:cNvPr>
          <p:cNvGraphicFramePr>
            <a:graphicFrameLocks noGrp="1"/>
          </p:cNvGraphicFramePr>
          <p:nvPr>
            <p:ph idx="1"/>
            <p:extLst>
              <p:ext uri="{D42A27DB-BD31-4B8C-83A1-F6EECF244321}">
                <p14:modId xmlns:p14="http://schemas.microsoft.com/office/powerpoint/2010/main" val="700506369"/>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5712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9312-EBB9-11E7-3D5A-CFABB5005E2E}"/>
              </a:ext>
            </a:extLst>
          </p:cNvPr>
          <p:cNvSpPr>
            <a:spLocks noGrp="1"/>
          </p:cNvSpPr>
          <p:nvPr>
            <p:ph type="title"/>
          </p:nvPr>
        </p:nvSpPr>
        <p:spPr>
          <a:xfrm>
            <a:off x="677334" y="225196"/>
            <a:ext cx="8596668" cy="849460"/>
          </a:xfrm>
        </p:spPr>
        <p:txBody>
          <a:bodyPr/>
          <a:lstStyle/>
          <a:p>
            <a:r>
              <a:rPr lang="en-CA" dirty="0"/>
              <a:t>Human Development (2 meanings)</a:t>
            </a:r>
            <a:endParaRPr lang="en-CA" dirty="0">
              <a:solidFill>
                <a:srgbClr val="2A96BC"/>
              </a:solidFill>
            </a:endParaRPr>
          </a:p>
        </p:txBody>
      </p:sp>
      <p:sp>
        <p:nvSpPr>
          <p:cNvPr id="4" name="Content Placeholder 3">
            <a:extLst>
              <a:ext uri="{FF2B5EF4-FFF2-40B4-BE49-F238E27FC236}">
                <a16:creationId xmlns:a16="http://schemas.microsoft.com/office/drawing/2014/main" id="{00AAA17B-A766-F86D-DA20-F01F3FAFB1C1}"/>
              </a:ext>
            </a:extLst>
          </p:cNvPr>
          <p:cNvSpPr>
            <a:spLocks noGrp="1"/>
          </p:cNvSpPr>
          <p:nvPr>
            <p:ph sz="half" idx="1"/>
          </p:nvPr>
        </p:nvSpPr>
        <p:spPr>
          <a:xfrm>
            <a:off x="677334" y="1074656"/>
            <a:ext cx="4184035" cy="5458119"/>
          </a:xfrm>
        </p:spPr>
        <p:txBody>
          <a:bodyPr>
            <a:noAutofit/>
          </a:bodyPr>
          <a:lstStyle/>
          <a:p>
            <a:r>
              <a:rPr lang="en-CA" sz="3200" b="1" dirty="0">
                <a:solidFill>
                  <a:srgbClr val="2A96BC"/>
                </a:solidFill>
              </a:rPr>
              <a:t>Human capital </a:t>
            </a:r>
            <a:r>
              <a:rPr lang="en-CA" sz="3200" dirty="0"/>
              <a:t>-people’s skills, knowledge, capabilities, and attributes that affect their contribution to the nation’s economic life as measured by the Gross Domestic Product (GDP) </a:t>
            </a:r>
          </a:p>
        </p:txBody>
      </p:sp>
      <p:sp>
        <p:nvSpPr>
          <p:cNvPr id="5" name="Content Placeholder 4">
            <a:extLst>
              <a:ext uri="{FF2B5EF4-FFF2-40B4-BE49-F238E27FC236}">
                <a16:creationId xmlns:a16="http://schemas.microsoft.com/office/drawing/2014/main" id="{6D8AED37-DB01-CC55-7066-DF314DFE09FD}"/>
              </a:ext>
            </a:extLst>
          </p:cNvPr>
          <p:cNvSpPr>
            <a:spLocks noGrp="1"/>
          </p:cNvSpPr>
          <p:nvPr>
            <p:ph sz="half" idx="2"/>
          </p:nvPr>
        </p:nvSpPr>
        <p:spPr>
          <a:xfrm>
            <a:off x="4975668" y="1074656"/>
            <a:ext cx="5007318" cy="5627802"/>
          </a:xfrm>
        </p:spPr>
        <p:txBody>
          <a:bodyPr>
            <a:noAutofit/>
          </a:bodyPr>
          <a:lstStyle/>
          <a:p>
            <a:r>
              <a:rPr lang="en-CA" sz="2800" dirty="0"/>
              <a:t>Measure of </a:t>
            </a:r>
            <a:r>
              <a:rPr lang="en-CA" sz="2800" b="1" dirty="0">
                <a:solidFill>
                  <a:srgbClr val="2A96BC"/>
                </a:solidFill>
              </a:rPr>
              <a:t>human well-being </a:t>
            </a:r>
            <a:r>
              <a:rPr lang="en-CA" sz="2800" dirty="0"/>
              <a:t>along three key dimensions (UN): </a:t>
            </a:r>
          </a:p>
          <a:p>
            <a:pPr lvl="1"/>
            <a:r>
              <a:rPr lang="en-CA" sz="2800" dirty="0"/>
              <a:t>(a) </a:t>
            </a:r>
            <a:r>
              <a:rPr lang="en-CA" sz="2800" i="1" dirty="0"/>
              <a:t>life expectancy </a:t>
            </a:r>
            <a:r>
              <a:rPr lang="en-CA" sz="2800" dirty="0"/>
              <a:t>at birth; </a:t>
            </a:r>
          </a:p>
          <a:p>
            <a:pPr lvl="1"/>
            <a:r>
              <a:rPr lang="en-CA" sz="2800" dirty="0"/>
              <a:t>(b) </a:t>
            </a:r>
            <a:r>
              <a:rPr lang="en-CA" sz="2800" i="1" dirty="0"/>
              <a:t>education</a:t>
            </a:r>
            <a:r>
              <a:rPr lang="en-CA" sz="2800" dirty="0"/>
              <a:t> (expected years of schooling, and mean years of schooling received); and </a:t>
            </a:r>
          </a:p>
          <a:p>
            <a:pPr lvl="1"/>
            <a:r>
              <a:rPr lang="en-CA" sz="2800" dirty="0"/>
              <a:t>(c) per capita </a:t>
            </a:r>
            <a:r>
              <a:rPr lang="en-CA" sz="2800" i="1" dirty="0"/>
              <a:t>income</a:t>
            </a:r>
          </a:p>
        </p:txBody>
      </p:sp>
    </p:spTree>
    <p:extLst>
      <p:ext uri="{BB962C8B-B14F-4D97-AF65-F5344CB8AC3E}">
        <p14:creationId xmlns:p14="http://schemas.microsoft.com/office/powerpoint/2010/main" val="3577251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9" name="Isosceles Triangle 4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3" name="Isosceles Triangle 5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4" name="Isosceles Triangle 5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pic>
        <p:nvPicPr>
          <p:cNvPr id="9" name="Picture 8" descr="Top shot of a representation of networks with stick figures.">
            <a:extLst>
              <a:ext uri="{FF2B5EF4-FFF2-40B4-BE49-F238E27FC236}">
                <a16:creationId xmlns:a16="http://schemas.microsoft.com/office/drawing/2014/main" id="{7C0B4657-C901-59B6-98CE-D1D4C6747072}"/>
              </a:ext>
            </a:extLst>
          </p:cNvPr>
          <p:cNvPicPr>
            <a:picLocks noChangeAspect="1"/>
          </p:cNvPicPr>
          <p:nvPr/>
        </p:nvPicPr>
        <p:blipFill>
          <a:blip r:embed="rId2"/>
          <a:srcRect l="9091" t="11877" b="11226"/>
          <a:stretch>
            <a:fillRect/>
          </a:stretch>
        </p:blipFill>
        <p:spPr>
          <a:xfrm>
            <a:off x="1" y="10"/>
            <a:ext cx="12191999" cy="6857990"/>
          </a:xfrm>
          <a:prstGeom prst="rect">
            <a:avLst/>
          </a:prstGeom>
        </p:spPr>
      </p:pic>
      <p:sp>
        <p:nvSpPr>
          <p:cNvPr id="56" name="Isosceles Triangle 55">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8" name="Parallelogram 57">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6"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8" name="Isosceles Triangle 67">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 name="Title 4">
            <a:extLst>
              <a:ext uri="{FF2B5EF4-FFF2-40B4-BE49-F238E27FC236}">
                <a16:creationId xmlns:a16="http://schemas.microsoft.com/office/drawing/2014/main" id="{32A0D76A-E2E1-D625-0C8D-3C9BA885DD74}"/>
              </a:ext>
            </a:extLst>
          </p:cNvPr>
          <p:cNvSpPr>
            <a:spLocks noGrp="1"/>
          </p:cNvSpPr>
          <p:nvPr>
            <p:ph type="title"/>
          </p:nvPr>
        </p:nvSpPr>
        <p:spPr>
          <a:xfrm>
            <a:off x="4704200" y="1125415"/>
            <a:ext cx="4896068" cy="4540739"/>
          </a:xfrm>
        </p:spPr>
        <p:txBody>
          <a:bodyPr vert="horz" lIns="91440" tIns="45720" rIns="91440" bIns="45720" rtlCol="0" anchor="b">
            <a:noAutofit/>
          </a:bodyPr>
          <a:lstStyle/>
          <a:p>
            <a:pPr algn="r">
              <a:lnSpc>
                <a:spcPct val="90000"/>
              </a:lnSpc>
            </a:pPr>
            <a:r>
              <a:rPr lang="en-US" sz="4000" dirty="0"/>
              <a:t>The crux of the conference theme is how </a:t>
            </a:r>
            <a:r>
              <a:rPr lang="en-US" sz="4000" b="1" dirty="0"/>
              <a:t>social development </a:t>
            </a:r>
            <a:r>
              <a:rPr lang="en-US" sz="4000" dirty="0"/>
              <a:t>and </a:t>
            </a:r>
            <a:r>
              <a:rPr lang="en-US" sz="4000" b="1" dirty="0"/>
              <a:t>sustainability</a:t>
            </a:r>
            <a:r>
              <a:rPr lang="en-US" sz="4000" dirty="0"/>
              <a:t> shape human ecological well-being</a:t>
            </a:r>
          </a:p>
        </p:txBody>
      </p:sp>
      <p:sp>
        <p:nvSpPr>
          <p:cNvPr id="70"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2"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4"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6" name="Isosceles Triangle 75">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236045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TM02900688[[fn=Facet]]</Template>
  <TotalTime>3400</TotalTime>
  <Words>3397</Words>
  <Application>Microsoft Office PowerPoint</Application>
  <PresentationFormat>Widescreen</PresentationFormat>
  <Paragraphs>199</Paragraphs>
  <Slides>39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Aptos</vt:lpstr>
      <vt:lpstr>Arial</vt:lpstr>
      <vt:lpstr>Trebuchet MS</vt:lpstr>
      <vt:lpstr>Wingdings 3</vt:lpstr>
      <vt:lpstr>Facet</vt:lpstr>
      <vt:lpstr>International Conference on Social Development and Sustainability x Philippine Human Ecology Consortium</vt:lpstr>
      <vt:lpstr>Conference Theme https://dsds.che.uplb.edu.ph/sdcon/2025-icsdsxphec/ </vt:lpstr>
      <vt:lpstr> </vt:lpstr>
      <vt:lpstr>KEYNOTE:   Augmenting a Social Development and Sustainability Nexus for Human Ecological Well-Being with Transdisciplinarity</vt:lpstr>
      <vt:lpstr>Conference Premise</vt:lpstr>
      <vt:lpstr>Let’s unpack this premise…</vt:lpstr>
      <vt:lpstr>Economic Development</vt:lpstr>
      <vt:lpstr>Human Development (2 meanings)</vt:lpstr>
      <vt:lpstr>The crux of the conference theme is how social development and sustainability shape human ecological well-being</vt:lpstr>
      <vt:lpstr>Social Development</vt:lpstr>
      <vt:lpstr>Sustainability</vt:lpstr>
      <vt:lpstr>PowerPoint Presentation</vt:lpstr>
      <vt:lpstr>Human Ecological Well-being</vt:lpstr>
      <vt:lpstr>While human ecology and human ecological well-being are both based on reciprocity, the latter differs in that it employs the notion of ecosystem services to accommodate exchanging things for mutual benefit. </vt:lpstr>
      <vt:lpstr>Ecosystem services</vt:lpstr>
      <vt:lpstr>Ecological services and services to ecosystems meet five dimensions of human ecological well-being:</vt:lpstr>
      <vt:lpstr>My letter of invitation triggered my thoughts about augmenting the nexus with transdisciplinarity: </vt:lpstr>
      <vt:lpstr> </vt:lpstr>
      <vt:lpstr>Conference themes:</vt:lpstr>
      <vt:lpstr>Transdisciplinarity – between, among, and beyond academic disciplines to include all sectors – disciplines, government, industry, and civil society.</vt:lpstr>
      <vt:lpstr>Four approaches to transdisciplinarity (began in the 1970s)  Most focus on “The whole” while dealing with complexity and reconciling contradictions</vt:lpstr>
      <vt:lpstr>What this means for home economists in particular:</vt:lpstr>
      <vt:lpstr>What would transdisciplinary work entail? Home economists – indeed all stakeholders - would</vt:lpstr>
      <vt:lpstr>Complexity</vt:lpstr>
      <vt:lpstr>Focus on Patterns</vt:lpstr>
      <vt:lpstr>PowerPoint Presentation</vt:lpstr>
      <vt:lpstr>Appreciate Intellectual Fusion</vt:lpstr>
      <vt:lpstr>ACCEPT and expect contradictions, antagonisms, resistance, and closed mindedness</vt:lpstr>
      <vt:lpstr>Use inclusive logic and complexity logic</vt:lpstr>
      <vt:lpstr>Transdisciplinary Values</vt:lpstr>
      <vt:lpstr>What type of knowledge is cocreated during TD work? TD knowledge is…</vt:lpstr>
      <vt:lpstr>Subjective and objective knowledge cojoined by a lubricating, mediating force</vt:lpstr>
      <vt:lpstr>Nicolescu calls this force the Hidden Third </vt:lpstr>
      <vt:lpstr>TD knowledge is complex</vt:lpstr>
      <vt:lpstr>What type of knowledge is cocreated during TD work? TD knowledge is…</vt:lpstr>
      <vt:lpstr>PowerPoint Presentation</vt:lpstr>
      <vt:lpstr>Wrap up with a cake metaphor…</vt:lpstr>
      <vt:lpstr>I leave you with a different way to think about what collaboration and emergent knowledge might look when cocreated through a transdisciplinary lens thus better ensuring that conventional and human ecological well-being are achievable through a  social development/sustainability nexus.</vt:lpstr>
      <vt:lpstr>Key references for human ecology, human ecological well-being, and transdisciplinarity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Sue McGregor</dc:creator>
  <cp:lastModifiedBy>Sue McGregor</cp:lastModifiedBy>
  <cp:revision>43</cp:revision>
  <cp:lastPrinted>2025-10-18T15:05:58Z</cp:lastPrinted>
  <dcterms:created xsi:type="dcterms:W3CDTF">2025-10-13T15:14:04Z</dcterms:created>
  <dcterms:modified xsi:type="dcterms:W3CDTF">2025-11-11T15:34:38Z</dcterms:modified>
</cp:coreProperties>
</file>